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2" r:id="rId2"/>
    <p:sldMasterId id="2147483687" r:id="rId3"/>
  </p:sldMasterIdLst>
  <p:notesMasterIdLst>
    <p:notesMasterId r:id="rId69"/>
  </p:notesMasterIdLst>
  <p:sldIdLst>
    <p:sldId id="281" r:id="rId4"/>
    <p:sldId id="283" r:id="rId5"/>
    <p:sldId id="300" r:id="rId6"/>
    <p:sldId id="284" r:id="rId7"/>
    <p:sldId id="256" r:id="rId8"/>
    <p:sldId id="302" r:id="rId9"/>
    <p:sldId id="304" r:id="rId10"/>
    <p:sldId id="303" r:id="rId11"/>
    <p:sldId id="305" r:id="rId12"/>
    <p:sldId id="306" r:id="rId13"/>
    <p:sldId id="307" r:id="rId14"/>
    <p:sldId id="311" r:id="rId15"/>
    <p:sldId id="312" r:id="rId16"/>
    <p:sldId id="313" r:id="rId17"/>
    <p:sldId id="314" r:id="rId18"/>
    <p:sldId id="316" r:id="rId19"/>
    <p:sldId id="319" r:id="rId20"/>
    <p:sldId id="320" r:id="rId21"/>
    <p:sldId id="321" r:id="rId22"/>
    <p:sldId id="322" r:id="rId23"/>
    <p:sldId id="323" r:id="rId24"/>
    <p:sldId id="324" r:id="rId25"/>
    <p:sldId id="335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258" r:id="rId34"/>
    <p:sldId id="297" r:id="rId35"/>
    <p:sldId id="298" r:id="rId36"/>
    <p:sldId id="299" r:id="rId37"/>
    <p:sldId id="288" r:id="rId38"/>
    <p:sldId id="259" r:id="rId39"/>
    <p:sldId id="260" r:id="rId40"/>
    <p:sldId id="261" r:id="rId41"/>
    <p:sldId id="262" r:id="rId42"/>
    <p:sldId id="263" r:id="rId43"/>
    <p:sldId id="264" r:id="rId44"/>
    <p:sldId id="265" r:id="rId45"/>
    <p:sldId id="336" r:id="rId46"/>
    <p:sldId id="285" r:id="rId47"/>
    <p:sldId id="266" r:id="rId48"/>
    <p:sldId id="267" r:id="rId49"/>
    <p:sldId id="268" r:id="rId50"/>
    <p:sldId id="289" r:id="rId51"/>
    <p:sldId id="269" r:id="rId52"/>
    <p:sldId id="295" r:id="rId53"/>
    <p:sldId id="270" r:id="rId54"/>
    <p:sldId id="271" r:id="rId55"/>
    <p:sldId id="272" r:id="rId56"/>
    <p:sldId id="273" r:id="rId57"/>
    <p:sldId id="290" r:id="rId58"/>
    <p:sldId id="291" r:id="rId59"/>
    <p:sldId id="294" r:id="rId60"/>
    <p:sldId id="293" r:id="rId61"/>
    <p:sldId id="274" r:id="rId62"/>
    <p:sldId id="275" r:id="rId63"/>
    <p:sldId id="276" r:id="rId64"/>
    <p:sldId id="296" r:id="rId65"/>
    <p:sldId id="277" r:id="rId66"/>
    <p:sldId id="279" r:id="rId67"/>
    <p:sldId id="280" r:id="rId68"/>
  </p:sldIdLst>
  <p:sldSz cx="10080625" cy="7559675"/>
  <p:notesSz cx="7559675" cy="10691813"/>
  <p:defaultTextStyle>
    <a:defPPr>
      <a:defRPr lang="en-GB"/>
    </a:defPPr>
    <a:lvl1pPr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741363" indent="-284163"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1141413" indent="-227013"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598613" indent="-227013"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2055813" indent="-227013"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42" y="-77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" Type="http://schemas.openxmlformats.org/officeDocument/2006/relationships/slide" Target="slides/slide4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noProof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9216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9216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9216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9216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97F82B25-94A7-4430-ACBF-6875585AE85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20EE8EC9-08F1-4CD0-B6DF-4168301FD62A}" type="slidenum">
              <a:rPr lang="es-ES" smtClean="0"/>
              <a:pPr defTabSz="447675"/>
              <a:t>1</a:t>
            </a:fld>
            <a:endParaRPr lang="es-E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F82127-F3C8-494A-AA84-7506818A9625}" type="slidenum">
              <a:rPr lang="es-ES" smtClean="0"/>
              <a:pPr/>
              <a:t>10</a:t>
            </a:fld>
            <a:endParaRPr lang="es-E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01688"/>
            <a:ext cx="5346700" cy="4010025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7957" y="5079799"/>
            <a:ext cx="5543762" cy="481029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F82127-F3C8-494A-AA84-7506818A9625}" type="slidenum">
              <a:rPr lang="es-ES" smtClean="0"/>
              <a:pPr/>
              <a:t>11</a:t>
            </a:fld>
            <a:endParaRPr lang="es-E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01688"/>
            <a:ext cx="5346700" cy="4010025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7957" y="5079799"/>
            <a:ext cx="5543762" cy="481029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F82127-F3C8-494A-AA84-7506818A9625}" type="slidenum">
              <a:rPr lang="es-ES" smtClean="0"/>
              <a:pPr/>
              <a:t>12</a:t>
            </a:fld>
            <a:endParaRPr lang="es-E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01688"/>
            <a:ext cx="5346700" cy="4010025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7957" y="5079799"/>
            <a:ext cx="5543762" cy="481029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F82127-F3C8-494A-AA84-7506818A9625}" type="slidenum">
              <a:rPr lang="es-ES" smtClean="0"/>
              <a:pPr/>
              <a:t>13</a:t>
            </a:fld>
            <a:endParaRPr lang="es-E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01688"/>
            <a:ext cx="5346700" cy="4010025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7957" y="5079799"/>
            <a:ext cx="5543762" cy="481029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F82127-F3C8-494A-AA84-7506818A9625}" type="slidenum">
              <a:rPr lang="es-ES" smtClean="0"/>
              <a:pPr/>
              <a:t>14</a:t>
            </a:fld>
            <a:endParaRPr lang="es-E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01688"/>
            <a:ext cx="5346700" cy="4010025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7957" y="5079799"/>
            <a:ext cx="5543762" cy="481029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F82127-F3C8-494A-AA84-7506818A9625}" type="slidenum">
              <a:rPr lang="es-ES" smtClean="0"/>
              <a:pPr/>
              <a:t>15</a:t>
            </a:fld>
            <a:endParaRPr lang="es-E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01688"/>
            <a:ext cx="5346700" cy="4010025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7957" y="5079799"/>
            <a:ext cx="5543762" cy="481029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F82127-F3C8-494A-AA84-7506818A9625}" type="slidenum">
              <a:rPr lang="es-ES" smtClean="0"/>
              <a:pPr/>
              <a:t>16</a:t>
            </a:fld>
            <a:endParaRPr lang="es-E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01688"/>
            <a:ext cx="5346700" cy="4010025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7957" y="5079799"/>
            <a:ext cx="5543762" cy="481029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B48AE-D655-4845-B07B-4959A4D5E84D}" type="slidenum">
              <a:rPr lang="ca-ES">
                <a:solidFill>
                  <a:srgbClr val="000000"/>
                </a:solidFill>
              </a:rPr>
              <a:pPr/>
              <a:t>17</a:t>
            </a:fld>
            <a:endParaRPr lang="ca-ES">
              <a:solidFill>
                <a:srgbClr val="000000"/>
              </a:solidFill>
            </a:endParaRPr>
          </a:p>
        </p:txBody>
      </p:sp>
      <p:sp>
        <p:nvSpPr>
          <p:cNvPr id="273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a-E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1A639-E48D-4C1A-AB6D-400165729369}" type="slidenum">
              <a:rPr lang="es-ES">
                <a:solidFill>
                  <a:srgbClr val="000000"/>
                </a:solidFill>
              </a:rPr>
              <a:pPr/>
              <a:t>18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274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03275"/>
            <a:ext cx="5343525" cy="4006850"/>
          </a:xfrm>
          <a:ln/>
        </p:spPr>
      </p:sp>
      <p:sp>
        <p:nvSpPr>
          <p:cNvPr id="274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4219" y="5078103"/>
            <a:ext cx="6051240" cy="481029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615067-3AEA-42F1-A273-A07B858D8C6D}" type="slidenum">
              <a:rPr lang="es-ES">
                <a:solidFill>
                  <a:srgbClr val="000000"/>
                </a:solidFill>
              </a:rPr>
              <a:pPr/>
              <a:t>19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275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03275"/>
            <a:ext cx="5343525" cy="4006850"/>
          </a:xfrm>
          <a:ln/>
        </p:spPr>
      </p:sp>
      <p:sp>
        <p:nvSpPr>
          <p:cNvPr id="275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4219" y="5078103"/>
            <a:ext cx="6051240" cy="481029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7F27374E-12AD-4271-897E-4F8EDBEA3083}" type="slidenum">
              <a:rPr lang="es-ES" smtClean="0"/>
              <a:pPr defTabSz="447675"/>
              <a:t>2</a:t>
            </a:fld>
            <a:endParaRPr lang="es-E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F2AE26-93FB-461D-8A54-4ED24C8AD6EA}" type="slidenum">
              <a:rPr lang="es-ES">
                <a:solidFill>
                  <a:srgbClr val="000000"/>
                </a:solidFill>
              </a:rPr>
              <a:pPr/>
              <a:t>20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276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03275"/>
            <a:ext cx="5343525" cy="4006850"/>
          </a:xfrm>
          <a:ln/>
        </p:spPr>
      </p:sp>
      <p:sp>
        <p:nvSpPr>
          <p:cNvPr id="276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4219" y="5078103"/>
            <a:ext cx="6051240" cy="481029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3CB0E7-8537-4FBF-A9E2-064D1B27997C}" type="slidenum">
              <a:rPr lang="es-ES">
                <a:solidFill>
                  <a:srgbClr val="000000"/>
                </a:solidFill>
              </a:rPr>
              <a:pPr/>
              <a:t>21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277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03275"/>
            <a:ext cx="5343525" cy="4006850"/>
          </a:xfrm>
          <a:ln/>
        </p:spPr>
      </p:sp>
      <p:sp>
        <p:nvSpPr>
          <p:cNvPr id="277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4219" y="5078103"/>
            <a:ext cx="6051240" cy="481029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317713-2E1E-4C55-9E4F-B0797D0E28F7}" type="slidenum">
              <a:rPr lang="ca-ES">
                <a:solidFill>
                  <a:prstClr val="black"/>
                </a:solidFill>
              </a:rPr>
              <a:pPr/>
              <a:t>22</a:t>
            </a:fld>
            <a:endParaRPr lang="ca-ES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317713-2E1E-4C55-9E4F-B0797D0E28F7}" type="slidenum">
              <a:rPr lang="ca-ES">
                <a:solidFill>
                  <a:prstClr val="black"/>
                </a:solidFill>
              </a:rPr>
              <a:pPr/>
              <a:t>23</a:t>
            </a:fld>
            <a:endParaRPr lang="ca-ES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A2F02E-E70B-4306-AE16-0EF2A640EA8C}" type="slidenum">
              <a:rPr lang="es-ES">
                <a:solidFill>
                  <a:srgbClr val="000000"/>
                </a:solidFill>
              </a:rPr>
              <a:pPr/>
              <a:t>24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278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03275"/>
            <a:ext cx="5343525" cy="4006850"/>
          </a:xfrm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968" y="5079799"/>
            <a:ext cx="6047740" cy="4808603"/>
          </a:xfrm>
          <a:noFill/>
          <a:ln/>
        </p:spPr>
        <p:txBody>
          <a:bodyPr/>
          <a:lstStyle/>
          <a:p>
            <a:pPr eaLnBrk="1" hangingPunct="1"/>
            <a:endParaRPr lang="ca-E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987592-41FC-43FA-A7BD-AA25BDB6AD0C}" type="slidenum">
              <a:rPr lang="es-ES">
                <a:solidFill>
                  <a:srgbClr val="000000"/>
                </a:solidFill>
              </a:rPr>
              <a:pPr/>
              <a:t>25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03275"/>
            <a:ext cx="5343525" cy="4006850"/>
          </a:xfrm>
          <a:ln/>
        </p:spPr>
      </p:sp>
      <p:sp>
        <p:nvSpPr>
          <p:cNvPr id="279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968" y="5079799"/>
            <a:ext cx="6047740" cy="4808603"/>
          </a:xfrm>
          <a:noFill/>
          <a:ln/>
        </p:spPr>
        <p:txBody>
          <a:bodyPr/>
          <a:lstStyle/>
          <a:p>
            <a:pPr eaLnBrk="1" hangingPunct="1"/>
            <a:endParaRPr lang="ca-E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238C16-55FA-46C4-B242-BF4182A0F259}" type="slidenum">
              <a:rPr lang="es-ES">
                <a:solidFill>
                  <a:srgbClr val="000000"/>
                </a:solidFill>
              </a:rPr>
              <a:pPr/>
              <a:t>26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03275"/>
            <a:ext cx="5343525" cy="4006850"/>
          </a:xfrm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968" y="5079799"/>
            <a:ext cx="6047740" cy="4808603"/>
          </a:xfrm>
          <a:noFill/>
          <a:ln/>
        </p:spPr>
        <p:txBody>
          <a:bodyPr/>
          <a:lstStyle/>
          <a:p>
            <a:pPr eaLnBrk="1" hangingPunct="1"/>
            <a:endParaRPr lang="ca-E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DAE9DC-3F7F-4D7F-97DD-028B88A3F708}" type="slidenum">
              <a:rPr lang="es-ES">
                <a:solidFill>
                  <a:srgbClr val="000000"/>
                </a:solidFill>
              </a:rPr>
              <a:pPr/>
              <a:t>27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281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03275"/>
            <a:ext cx="5343525" cy="4006850"/>
          </a:xfrm>
          <a:ln/>
        </p:spPr>
      </p:sp>
      <p:sp>
        <p:nvSpPr>
          <p:cNvPr id="281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968" y="5079799"/>
            <a:ext cx="6047740" cy="4808603"/>
          </a:xfrm>
          <a:noFill/>
          <a:ln/>
        </p:spPr>
        <p:txBody>
          <a:bodyPr/>
          <a:lstStyle/>
          <a:p>
            <a:pPr eaLnBrk="1" hangingPunct="1"/>
            <a:endParaRPr lang="ca-E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B34335-C251-4CA0-A518-7B68C442B1E8}" type="slidenum">
              <a:rPr lang="es-ES">
                <a:solidFill>
                  <a:srgbClr val="000000"/>
                </a:solidFill>
              </a:rPr>
              <a:pPr/>
              <a:t>28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03275"/>
            <a:ext cx="5343525" cy="4006850"/>
          </a:xfrm>
          <a:ln/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4219" y="5078103"/>
            <a:ext cx="6051240" cy="481029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CF1CB7-B479-41BA-910C-1764B79E83A9}" type="slidenum">
              <a:rPr lang="es-ES">
                <a:solidFill>
                  <a:srgbClr val="000000"/>
                </a:solidFill>
              </a:rPr>
              <a:pPr/>
              <a:t>29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03275"/>
            <a:ext cx="5343525" cy="4006850"/>
          </a:xfrm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968" y="5079799"/>
            <a:ext cx="6047740" cy="4808603"/>
          </a:xfrm>
          <a:noFill/>
          <a:ln/>
        </p:spPr>
        <p:txBody>
          <a:bodyPr/>
          <a:lstStyle/>
          <a:p>
            <a:pPr eaLnBrk="1" hangingPunct="1"/>
            <a:endParaRPr lang="ca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7F27374E-12AD-4271-897E-4F8EDBEA3083}" type="slidenum">
              <a:rPr lang="es-ES" smtClean="0"/>
              <a:pPr defTabSz="447675"/>
              <a:t>3</a:t>
            </a:fld>
            <a:endParaRPr lang="es-E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67D983-9CF7-4463-99E1-46E2874F55F6}" type="slidenum">
              <a:rPr lang="es-ES">
                <a:solidFill>
                  <a:srgbClr val="000000"/>
                </a:solidFill>
              </a:rPr>
              <a:pPr/>
              <a:t>30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284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03275"/>
            <a:ext cx="5343525" cy="4006850"/>
          </a:xfrm>
          <a:ln/>
        </p:spPr>
      </p:sp>
      <p:sp>
        <p:nvSpPr>
          <p:cNvPr id="284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4219" y="5078103"/>
            <a:ext cx="6051240" cy="481029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A5D00212-6C61-402B-9690-73A231F9E9BF}" type="slidenum">
              <a:rPr lang="en-US" smtClean="0"/>
              <a:pPr defTabSz="447675"/>
              <a:t>31</a:t>
            </a:fld>
            <a:endParaRPr lang="en-US" smtClean="0"/>
          </a:p>
        </p:txBody>
      </p:sp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FB69CD2E-5253-45BF-AD14-AE11346114C7}" type="slidenum">
              <a:rPr lang="en-US" smtClean="0"/>
              <a:pPr defTabSz="447675"/>
              <a:t>36</a:t>
            </a:fld>
            <a:endParaRPr lang="en-US" smtClean="0"/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7CE7B82A-A294-4CA3-B05F-BDC7C49D2216}" type="slidenum">
              <a:rPr lang="en-US" smtClean="0"/>
              <a:pPr defTabSz="447675"/>
              <a:t>37</a:t>
            </a:fld>
            <a:endParaRPr lang="en-US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60BEBAC8-5292-4654-8B07-BD7DC2FFE201}" type="slidenum">
              <a:rPr lang="en-US" smtClean="0"/>
              <a:pPr defTabSz="447675"/>
              <a:t>38</a:t>
            </a:fld>
            <a:endParaRPr lang="en-US" smtClean="0"/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961AD76F-D97D-47F0-AC32-5B846E957FE0}" type="slidenum">
              <a:rPr lang="en-US" smtClean="0"/>
              <a:pPr defTabSz="447675"/>
              <a:t>39</a:t>
            </a:fld>
            <a:endParaRPr lang="en-US" smtClean="0"/>
          </a:p>
        </p:txBody>
      </p:sp>
      <p:sp>
        <p:nvSpPr>
          <p:cNvPr id="48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81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DF822C39-AD19-42F3-98B5-A3643CF7DEA5}" type="slidenum">
              <a:rPr lang="en-US" smtClean="0"/>
              <a:pPr defTabSz="447675"/>
              <a:t>40</a:t>
            </a:fld>
            <a:endParaRPr lang="en-US" smtClean="0"/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421EA0B8-2C3E-4F01-AF1B-A580D96C68EE}" type="slidenum">
              <a:rPr lang="en-US" smtClean="0"/>
              <a:pPr defTabSz="447675"/>
              <a:t>41</a:t>
            </a:fld>
            <a:endParaRPr lang="en-US" smtClean="0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2F3839C4-504A-4182-BA36-B8D514F7D979}" type="slidenum">
              <a:rPr lang="en-US" smtClean="0"/>
              <a:pPr defTabSz="447675"/>
              <a:t>42</a:t>
            </a:fld>
            <a:endParaRPr lang="en-US" smtClean="0"/>
          </a:p>
        </p:txBody>
      </p:sp>
      <p:sp>
        <p:nvSpPr>
          <p:cNvPr id="51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12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8F53E391-2D03-4F56-8555-F1CD66C187FE}" type="slidenum">
              <a:rPr lang="en-US" smtClean="0"/>
              <a:pPr defTabSz="447675"/>
              <a:t>43</a:t>
            </a:fld>
            <a:endParaRPr lang="en-US" smtClean="0"/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BB946-1E06-455A-B6A6-8B796537FCEE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8EBCF48F-A76D-48A6-AC62-25D010D98459}" type="slidenum">
              <a:rPr lang="en-US" smtClean="0"/>
              <a:pPr defTabSz="447675"/>
              <a:t>45</a:t>
            </a:fld>
            <a:endParaRPr lang="en-US" smtClean="0"/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4ECFD02C-BD66-4DDE-9B64-4AD555911C6A}" type="slidenum">
              <a:rPr lang="en-US" smtClean="0"/>
              <a:pPr defTabSz="447675"/>
              <a:t>46</a:t>
            </a:fld>
            <a:endParaRPr lang="en-US" smtClean="0"/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996C2C9E-E901-479B-99EA-1338430D4C55}" type="slidenum">
              <a:rPr lang="en-US" smtClean="0"/>
              <a:pPr defTabSz="447675"/>
              <a:t>47</a:t>
            </a:fld>
            <a:endParaRPr lang="en-US" smtClean="0"/>
          </a:p>
        </p:txBody>
      </p:sp>
      <p:sp>
        <p:nvSpPr>
          <p:cNvPr id="542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42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996C2C9E-E901-479B-99EA-1338430D4C55}" type="slidenum">
              <a:rPr lang="en-US" smtClean="0"/>
              <a:pPr defTabSz="447675"/>
              <a:t>48</a:t>
            </a:fld>
            <a:endParaRPr lang="en-US" smtClean="0"/>
          </a:p>
        </p:txBody>
      </p:sp>
      <p:sp>
        <p:nvSpPr>
          <p:cNvPr id="542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42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5F21144D-4954-4C82-817B-9B53B90DE24B}" type="slidenum">
              <a:rPr lang="en-US" smtClean="0"/>
              <a:pPr defTabSz="447675"/>
              <a:t>49</a:t>
            </a:fld>
            <a:endParaRPr lang="en-US" smtClean="0"/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3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9EEF2EFA-304F-47F6-9221-8C49A9C5E1DC}" type="slidenum">
              <a:rPr lang="en-US" smtClean="0"/>
              <a:pPr defTabSz="447675"/>
              <a:t>50</a:t>
            </a:fld>
            <a:endParaRPr lang="en-US" smtClean="0"/>
          </a:p>
        </p:txBody>
      </p:sp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45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5D26314F-B342-4435-AAC5-C84DB314233C}" type="slidenum">
              <a:rPr lang="en-US" smtClean="0"/>
              <a:pPr defTabSz="447675"/>
              <a:t>51</a:t>
            </a:fld>
            <a:endParaRPr lang="en-US" smtClean="0"/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8DE00981-1BEF-4774-BC64-4A856C91C804}" type="slidenum">
              <a:rPr lang="en-US" smtClean="0"/>
              <a:pPr defTabSz="447675"/>
              <a:t>52</a:t>
            </a:fld>
            <a:endParaRPr lang="en-US" smtClean="0"/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1C152DB8-B29E-4C4F-8898-34113944B4BD}" type="slidenum">
              <a:rPr lang="en-US" smtClean="0"/>
              <a:pPr defTabSz="447675"/>
              <a:t>53</a:t>
            </a:fld>
            <a:endParaRPr lang="en-US" smtClean="0"/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978D293A-3383-4054-8926-BCE8E796C7EE}" type="slidenum">
              <a:rPr lang="en-US" smtClean="0"/>
              <a:pPr defTabSz="447675"/>
              <a:t>54</a:t>
            </a:fld>
            <a:endParaRPr lang="en-US" smtClean="0"/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985AB718-03AA-419C-A961-4B5D7BF78B16}" type="slidenum">
              <a:rPr lang="en-US" smtClean="0"/>
              <a:pPr defTabSz="447675"/>
              <a:t>5</a:t>
            </a:fld>
            <a:endParaRPr lang="en-US" smtClean="0"/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978D293A-3383-4054-8926-BCE8E796C7EE}" type="slidenum">
              <a:rPr lang="en-US" smtClean="0"/>
              <a:pPr defTabSz="447675"/>
              <a:t>55</a:t>
            </a:fld>
            <a:endParaRPr lang="en-US" smtClean="0"/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978D293A-3383-4054-8926-BCE8E796C7EE}" type="slidenum">
              <a:rPr lang="en-US" smtClean="0"/>
              <a:pPr defTabSz="447675"/>
              <a:t>56</a:t>
            </a:fld>
            <a:endParaRPr lang="en-US" smtClean="0"/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978D293A-3383-4054-8926-BCE8E796C7EE}" type="slidenum">
              <a:rPr lang="en-US" smtClean="0"/>
              <a:pPr defTabSz="447675"/>
              <a:t>57</a:t>
            </a:fld>
            <a:endParaRPr lang="en-US" smtClean="0"/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978D293A-3383-4054-8926-BCE8E796C7EE}" type="slidenum">
              <a:rPr lang="en-US" smtClean="0"/>
              <a:pPr defTabSz="447675"/>
              <a:t>58</a:t>
            </a:fld>
            <a:endParaRPr lang="en-US" smtClean="0"/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5AFD097B-778F-4F09-8D04-D631D993489B}" type="slidenum">
              <a:rPr lang="en-US" smtClean="0"/>
              <a:pPr defTabSz="447675"/>
              <a:t>59</a:t>
            </a:fld>
            <a:endParaRPr lang="en-US" smtClean="0"/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2A6CB1EA-2A01-40EC-8009-3E0A6D29ED71}" type="slidenum">
              <a:rPr lang="en-US" smtClean="0"/>
              <a:pPr defTabSz="447675"/>
              <a:t>60</a:t>
            </a:fld>
            <a:endParaRPr lang="en-US" smtClean="0"/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626B3418-7B52-47F6-B382-51FA7580E540}" type="slidenum">
              <a:rPr lang="en-US" smtClean="0"/>
              <a:pPr defTabSz="447675"/>
              <a:t>61</a:t>
            </a:fld>
            <a:endParaRPr lang="en-US" smtClean="0"/>
          </a:p>
        </p:txBody>
      </p:sp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D248613A-C22F-44A2-9748-8A6F47D89C55}" type="slidenum">
              <a:rPr lang="en-US" smtClean="0"/>
              <a:pPr defTabSz="447675"/>
              <a:t>62</a:t>
            </a:fld>
            <a:endParaRPr lang="en-US" smtClean="0"/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D248613A-C22F-44A2-9748-8A6F47D89C55}" type="slidenum">
              <a:rPr lang="en-US" smtClean="0"/>
              <a:pPr defTabSz="447675"/>
              <a:t>63</a:t>
            </a:fld>
            <a:endParaRPr lang="en-US" smtClean="0"/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D60EF687-351D-4689-A6F2-338DD4706B15}" type="slidenum">
              <a:rPr lang="en-US" smtClean="0"/>
              <a:pPr defTabSz="447675"/>
              <a:t>64</a:t>
            </a:fld>
            <a:endParaRPr lang="en-US" smtClean="0"/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F82127-F3C8-494A-AA84-7506818A9625}" type="slidenum">
              <a:rPr lang="es-ES" smtClean="0"/>
              <a:pPr/>
              <a:t>6</a:t>
            </a:fld>
            <a:endParaRPr lang="es-E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01688"/>
            <a:ext cx="5346700" cy="4010025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7957" y="5079799"/>
            <a:ext cx="5543762" cy="481029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7675"/>
            <a:fld id="{CB2F52B2-4042-408E-A863-74E9CFF45C6E}" type="slidenum">
              <a:rPr lang="en-US" smtClean="0"/>
              <a:pPr defTabSz="447675"/>
              <a:t>65</a:t>
            </a:fld>
            <a:endParaRPr lang="en-US" smtClean="0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2B3245-0CA9-4976-8105-DD829E19737D}" type="slidenum">
              <a:rPr lang="es-ES" smtClean="0"/>
              <a:pPr/>
              <a:t>7</a:t>
            </a:fld>
            <a:endParaRPr lang="es-E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F82127-F3C8-494A-AA84-7506818A9625}" type="slidenum">
              <a:rPr lang="es-ES" smtClean="0"/>
              <a:pPr/>
              <a:t>8</a:t>
            </a:fld>
            <a:endParaRPr lang="es-E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01688"/>
            <a:ext cx="5346700" cy="4010025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7957" y="5079799"/>
            <a:ext cx="5543762" cy="481029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F82127-F3C8-494A-AA84-7506818A9625}" type="slidenum">
              <a:rPr lang="es-ES" smtClean="0"/>
              <a:pPr/>
              <a:t>9</a:t>
            </a:fld>
            <a:endParaRPr lang="es-E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01688"/>
            <a:ext cx="5346700" cy="4010025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7957" y="5079799"/>
            <a:ext cx="5543762" cy="481029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5" indent="0" algn="ctr">
              <a:buNone/>
              <a:defRPr/>
            </a:lvl3pPr>
            <a:lvl4pPr marL="1371457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6" indent="0" algn="ctr">
              <a:buNone/>
              <a:defRPr/>
            </a:lvl7pPr>
            <a:lvl8pPr marL="3200068" indent="0" algn="ctr">
              <a:buNone/>
              <a:defRPr/>
            </a:lvl8pPr>
            <a:lvl9pPr marL="3657221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41256-8FD8-4B0A-B50A-1E67E7FA354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51522-09E7-45F5-B765-6D4311B61D4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05675" y="301626"/>
            <a:ext cx="2266950" cy="64547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3238" y="301626"/>
            <a:ext cx="6650038" cy="64547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92032-BB89-47C0-810B-E460CFAA0A6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8" cy="12604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503238" y="1768476"/>
            <a:ext cx="4457700" cy="49879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113338" y="1768476"/>
            <a:ext cx="4459288" cy="49879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5F5A0-6265-4A25-B98D-08E993308EA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8" cy="12604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503238" y="1768476"/>
            <a:ext cx="9069388" cy="49879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EF71E-F799-4C32-9935-4A80C359B0B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6047" y="2348401"/>
            <a:ext cx="8568531" cy="162043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12094" y="4283817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20" indent="0" algn="ctr">
              <a:buNone/>
              <a:defRPr/>
            </a:lvl2pPr>
            <a:lvl3pPr marL="1007838" indent="0" algn="ctr">
              <a:buNone/>
              <a:defRPr/>
            </a:lvl3pPr>
            <a:lvl4pPr marL="1511758" indent="0" algn="ctr">
              <a:buNone/>
              <a:defRPr/>
            </a:lvl4pPr>
            <a:lvl5pPr marL="2015677" indent="0" algn="ctr">
              <a:buNone/>
              <a:defRPr/>
            </a:lvl5pPr>
            <a:lvl6pPr marL="2519597" indent="0" algn="ctr">
              <a:buNone/>
              <a:defRPr/>
            </a:lvl6pPr>
            <a:lvl7pPr marL="3023515" indent="0" algn="ctr">
              <a:buNone/>
              <a:defRPr/>
            </a:lvl7pPr>
            <a:lvl8pPr marL="3527435" indent="0" algn="ctr">
              <a:buNone/>
              <a:defRPr/>
            </a:lvl8pPr>
            <a:lvl9pPr marL="4031354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6300" y="4857793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6300" y="3204115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920" indent="0">
              <a:buNone/>
              <a:defRPr sz="2000"/>
            </a:lvl2pPr>
            <a:lvl3pPr marL="1007838" indent="0">
              <a:buNone/>
              <a:defRPr sz="1800"/>
            </a:lvl3pPr>
            <a:lvl4pPr marL="1511758" indent="0">
              <a:buNone/>
              <a:defRPr sz="1500"/>
            </a:lvl4pPr>
            <a:lvl5pPr marL="2015677" indent="0">
              <a:buNone/>
              <a:defRPr sz="1500"/>
            </a:lvl5pPr>
            <a:lvl6pPr marL="2519597" indent="0">
              <a:buNone/>
              <a:defRPr sz="1500"/>
            </a:lvl6pPr>
            <a:lvl7pPr marL="3023515" indent="0">
              <a:buNone/>
              <a:defRPr sz="1500"/>
            </a:lvl7pPr>
            <a:lvl8pPr marL="3527435" indent="0">
              <a:buNone/>
              <a:defRPr sz="1500"/>
            </a:lvl8pPr>
            <a:lvl9pPr marL="4031354" indent="0">
              <a:buNone/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4031" y="1763926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24318" y="1763926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25B14-4B30-449F-A435-74B938977DD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033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1246" y="300989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4033" y="1581934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920" indent="0">
              <a:buNone/>
              <a:defRPr sz="3100"/>
            </a:lvl2pPr>
            <a:lvl3pPr marL="1007838" indent="0">
              <a:buNone/>
              <a:defRPr sz="2600"/>
            </a:lvl3pPr>
            <a:lvl4pPr marL="1511758" indent="0">
              <a:buNone/>
              <a:defRPr sz="2200"/>
            </a:lvl4pPr>
            <a:lvl5pPr marL="2015677" indent="0">
              <a:buNone/>
              <a:defRPr sz="2200"/>
            </a:lvl5pPr>
            <a:lvl6pPr marL="2519597" indent="0">
              <a:buNone/>
              <a:defRPr sz="2200"/>
            </a:lvl6pPr>
            <a:lvl7pPr marL="3023515" indent="0">
              <a:buNone/>
              <a:defRPr sz="2200"/>
            </a:lvl7pPr>
            <a:lvl8pPr marL="3527435" indent="0">
              <a:buNone/>
              <a:defRPr sz="2200"/>
            </a:lvl8pPr>
            <a:lvl9pPr marL="4031354" indent="0">
              <a:buNone/>
              <a:defRPr sz="2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08454" y="302739"/>
            <a:ext cx="2268141" cy="645022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4031" y="302739"/>
            <a:ext cx="6636411" cy="645022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3A2D9E3-E0A5-4D2F-9334-13B191EB0A2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D22F2F4-D5EC-4F22-A6FC-8282D088551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6300" y="485779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972" indent="0">
              <a:buNone/>
              <a:defRPr sz="2000"/>
            </a:lvl2pPr>
            <a:lvl3pPr marL="1007943" indent="0">
              <a:buNone/>
              <a:defRPr sz="1800"/>
            </a:lvl3pPr>
            <a:lvl4pPr marL="1511915" indent="0">
              <a:buNone/>
              <a:defRPr sz="1500"/>
            </a:lvl4pPr>
            <a:lvl5pPr marL="2015886" indent="0">
              <a:buNone/>
              <a:defRPr sz="1500"/>
            </a:lvl5pPr>
            <a:lvl6pPr marL="2519858" indent="0">
              <a:buNone/>
              <a:defRPr sz="1500"/>
            </a:lvl6pPr>
            <a:lvl7pPr marL="3023829" indent="0">
              <a:buNone/>
              <a:defRPr sz="1500"/>
            </a:lvl7pPr>
            <a:lvl8pPr marL="3527801" indent="0">
              <a:buNone/>
              <a:defRPr sz="1500"/>
            </a:lvl8pPr>
            <a:lvl9pPr marL="4031772" indent="0">
              <a:buNone/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892468C-63EC-4D82-95A9-3ADA4A73DA6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5BCFB6E-4D20-4373-A59E-9314B06101F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358A70F-07D9-4999-863E-7DADE538348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6925" y="4857751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5" indent="0">
              <a:buNone/>
              <a:defRPr sz="1700"/>
            </a:lvl3pPr>
            <a:lvl4pPr marL="1371457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6" indent="0">
              <a:buNone/>
              <a:defRPr sz="1400"/>
            </a:lvl7pPr>
            <a:lvl8pPr marL="3200068" indent="0">
              <a:buNone/>
              <a:defRPr sz="1400"/>
            </a:lvl8pPr>
            <a:lvl9pPr marL="3657221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680F3-C49D-4CBB-AA77-9542DBAD56D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9EC4273-ED54-4A53-9823-751977767C5D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0444B6A-4CCF-4BA3-AD88-04A3161E095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4032" y="1581933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D586537-F088-4C91-8C6B-F955A7B289E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EEF7AFC-DC83-4DA3-B25C-1D55E4AAB73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A424E10-FB2A-4A2B-BBC8-C09221599F33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56047" y="671971"/>
            <a:ext cx="6258388" cy="604774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F3FCE6A-9A2D-43D5-AA3C-7F841FA43C9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B545417-8872-49D0-BCDB-5E808E93C13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3238" y="1768476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13338" y="1768476"/>
            <a:ext cx="4459288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4362A-733D-4BB2-AD56-2B31E50C4FC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6" y="303214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7" indent="0">
              <a:buNone/>
              <a:defRPr sz="1700" b="1"/>
            </a:lvl4pPr>
            <a:lvl5pPr marL="1828610" indent="0">
              <a:buNone/>
              <a:defRPr sz="1700" b="1"/>
            </a:lvl5pPr>
            <a:lvl6pPr marL="2285763" indent="0">
              <a:buNone/>
              <a:defRPr sz="1700" b="1"/>
            </a:lvl6pPr>
            <a:lvl7pPr marL="2742916" indent="0">
              <a:buNone/>
              <a:defRPr sz="1700" b="1"/>
            </a:lvl7pPr>
            <a:lvl8pPr marL="3200068" indent="0">
              <a:buNone/>
              <a:defRPr sz="1700" b="1"/>
            </a:lvl8pPr>
            <a:lvl9pPr marL="3657221" indent="0">
              <a:buNone/>
              <a:defRPr sz="17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21276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7" indent="0">
              <a:buNone/>
              <a:defRPr sz="1700" b="1"/>
            </a:lvl4pPr>
            <a:lvl5pPr marL="1828610" indent="0">
              <a:buNone/>
              <a:defRPr sz="1700" b="1"/>
            </a:lvl5pPr>
            <a:lvl6pPr marL="2285763" indent="0">
              <a:buNone/>
              <a:defRPr sz="1700" b="1"/>
            </a:lvl6pPr>
            <a:lvl7pPr marL="2742916" indent="0">
              <a:buNone/>
              <a:defRPr sz="1700" b="1"/>
            </a:lvl7pPr>
            <a:lvl8pPr marL="3200068" indent="0">
              <a:buNone/>
              <a:defRPr sz="1700" b="1"/>
            </a:lvl8pPr>
            <a:lvl9pPr marL="3657221" indent="0">
              <a:buNone/>
              <a:defRPr sz="17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21276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74D6C-8999-4BD8-88A1-0E1934AFA26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AB032-19BB-449B-935F-C8D9B4CA5D8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15143-930F-48EC-8C79-898AF7E5EB9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1764" y="301626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4825" y="1581151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200"/>
            </a:lvl2pPr>
            <a:lvl3pPr marL="914305" indent="0">
              <a:buNone/>
              <a:defRPr sz="1000"/>
            </a:lvl3pPr>
            <a:lvl4pPr marL="1371457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6" indent="0">
              <a:buNone/>
              <a:defRPr sz="900"/>
            </a:lvl7pPr>
            <a:lvl8pPr marL="3200068" indent="0">
              <a:buNone/>
              <a:defRPr sz="900"/>
            </a:lvl8pPr>
            <a:lvl9pPr marL="365722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398AA8-5371-4681-8FAB-7E11BC36773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6439" y="5291139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6439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152" indent="0">
              <a:buNone/>
              <a:defRPr sz="2800"/>
            </a:lvl2pPr>
            <a:lvl3pPr marL="914305" indent="0">
              <a:buNone/>
              <a:defRPr sz="2400"/>
            </a:lvl3pPr>
            <a:lvl4pPr marL="1371457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6" indent="0">
              <a:buNone/>
              <a:defRPr sz="2000"/>
            </a:lvl7pPr>
            <a:lvl8pPr marL="3200068" indent="0">
              <a:buNone/>
              <a:defRPr sz="2000"/>
            </a:lvl8pPr>
            <a:lvl9pPr marL="365722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6439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200"/>
            </a:lvl2pPr>
            <a:lvl3pPr marL="914305" indent="0">
              <a:buNone/>
              <a:defRPr sz="1000"/>
            </a:lvl3pPr>
            <a:lvl4pPr marL="1371457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6" indent="0">
              <a:buNone/>
              <a:defRPr sz="900"/>
            </a:lvl7pPr>
            <a:lvl8pPr marL="3200068" indent="0">
              <a:buNone/>
              <a:defRPr sz="900"/>
            </a:lvl8pPr>
            <a:lvl9pPr marL="365722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C0D97-0EC4-4756-9A37-F11478FB9BF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221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9216">
              <a:tabLst>
                <a:tab pos="723825" algn="l"/>
                <a:tab pos="1447649" algn="l"/>
                <a:tab pos="2171475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49216">
              <a:tabLst>
                <a:tab pos="723825" algn="l"/>
                <a:tab pos="1447649" algn="l"/>
                <a:tab pos="2171475" algn="l"/>
                <a:tab pos="28953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9216">
              <a:tabLst>
                <a:tab pos="723825" algn="l"/>
                <a:tab pos="1447649" algn="l"/>
                <a:tab pos="2171475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F0B4D88B-F77C-40A0-849E-8A4C341F108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宋体" charset="-122"/>
        </a:defRPr>
      </a:lvl2pPr>
      <a:lvl3pPr algn="ctr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宋体" charset="-122"/>
        </a:defRPr>
      </a:lvl3pPr>
      <a:lvl4pPr algn="ctr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宋体" charset="-122"/>
        </a:defRPr>
      </a:lvl4pPr>
      <a:lvl5pPr algn="ctr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宋体" charset="-122"/>
        </a:defRPr>
      </a:lvl5pPr>
      <a:lvl6pPr marL="2514340" indent="-228576"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宋体" charset="-122"/>
        </a:defRPr>
      </a:lvl6pPr>
      <a:lvl7pPr marL="2971492" indent="-228576"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宋体" charset="-122"/>
        </a:defRPr>
      </a:lvl7pPr>
      <a:lvl8pPr marL="3428645" indent="-228576"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宋体" charset="-122"/>
        </a:defRPr>
      </a:lvl8pPr>
      <a:lvl9pPr marL="3885797" indent="-228576"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宋体" charset="-122"/>
        </a:defRPr>
      </a:lvl9pPr>
    </p:titleStyle>
    <p:bodyStyle>
      <a:lvl1pPr marL="341313" indent="-341313" algn="l" defTabSz="447675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7675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1413" indent="-227013" algn="l" defTabSz="447675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598613" indent="-227013" algn="l" defTabSz="447675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5813" indent="-227013" algn="l" defTabSz="447675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340" indent="-228576" algn="l" defTabSz="44921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492" indent="-228576" algn="l" defTabSz="44921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8645" indent="-228576" algn="l" defTabSz="44921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5797" indent="-228576" algn="l" defTabSz="44921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7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6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1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13"/>
            <a:ext cx="90741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83" tIns="50392" rIns="100783" bIns="503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38" y="6884988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83" tIns="50392" rIns="100783" bIns="50392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defRPr sz="15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88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83" tIns="50392" rIns="100783" bIns="50392" numCol="1" anchor="t" anchorCtr="0" compatLnSpc="1">
            <a:prstTxWarp prst="textNoShape">
              <a:avLst/>
            </a:prstTxWarp>
          </a:bodyPr>
          <a:lstStyle>
            <a:lvl1pPr algn="ctr" hangingPunct="1">
              <a:lnSpc>
                <a:spcPct val="100000"/>
              </a:lnSpc>
              <a:buClrTx/>
              <a:buSzTx/>
              <a:buFontTx/>
              <a:buNone/>
              <a:defRPr sz="15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3" y="6884988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83" tIns="50392" rIns="100783" bIns="50392" numCol="1" anchor="t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buClrTx/>
              <a:buSzTx/>
              <a:buFontTx/>
              <a:buNone/>
              <a:defRPr sz="15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5pPr>
      <a:lvl6pPr marL="503920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6pPr>
      <a:lvl7pPr marL="1007838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7pPr>
      <a:lvl8pPr marL="1511758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8pPr>
      <a:lvl9pPr marL="2015677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9pPr>
    </p:titleStyle>
    <p:bodyStyle>
      <a:lvl1pPr marL="377825" indent="-377825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7563" indent="-31432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58888" indent="-250825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63713" indent="-250825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66950" indent="-250825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71557" indent="-251960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75476" indent="-251960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779395" indent="-251960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283314" indent="-251960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título del patrón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  <a:defRPr/>
            </a:pPr>
            <a:endParaRPr lang="es-ES_tradnl"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  <a:defRPr/>
            </a:pPr>
            <a:endParaRPr lang="es-ES_tradnl"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  <a:defRPr/>
            </a:pPr>
            <a:fld id="{EB90B52F-1DC4-4B0C-BBC8-44A8C87B2A4E}" type="slidenum">
              <a:rPr lang="es-ES_tradnl">
                <a:ea typeface="+mn-ea"/>
              </a:rPr>
              <a:pPr defTabSz="914400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t>‹Nº›</a:t>
            </a:fld>
            <a:endParaRPr lang="es-ES_tradnl">
              <a:ea typeface="+mn-ea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0080625" cy="503978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5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100794" tIns="50397" rIns="100794" bIns="50397" anchor="ctr"/>
          <a:lstStyle/>
          <a:p>
            <a:pPr defTabSz="914400" ea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lang="es-ES" sz="2200">
              <a:solidFill>
                <a:srgbClr val="000000"/>
              </a:solidFill>
              <a:latin typeface="Tahoma" pitchFamily="34" charset="0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503972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100794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51191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201588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77979" indent="-377979" algn="l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</a:defRPr>
      </a:lvl2pPr>
      <a:lvl3pPr marL="1259929" indent="-251986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763900" indent="-251986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267872" indent="-251986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771844" indent="-251986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275815" indent="-251986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779787" indent="-251986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283758" indent="-251986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arl.europa.eu/eplive/expert/photo/20070123PHT02348/pict_20070123PHT02348.jp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8.png"/><Relationship Id="rId4" Type="http://schemas.openxmlformats.org/officeDocument/2006/relationships/image" Target="../media/image36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gif"/><Relationship Id="rId4" Type="http://schemas.openxmlformats.org/officeDocument/2006/relationships/hyperlink" Target="http://www.ncsa.uiuc.edu/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5"/>
          <p:cNvSpPr txBox="1">
            <a:spLocks noChangeArrowheads="1"/>
          </p:cNvSpPr>
          <p:nvPr/>
        </p:nvSpPr>
        <p:spPr bwMode="auto">
          <a:xfrm>
            <a:off x="287338" y="947738"/>
            <a:ext cx="9577387" cy="26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72" tIns="50387" rIns="100772" bIns="50387">
            <a:spAutoFit/>
          </a:bodyPr>
          <a:lstStyle/>
          <a:p>
            <a:pPr algn="ctr" defTabSz="1007838" hangingPunct="1">
              <a:lnSpc>
                <a:spcPct val="100000"/>
              </a:lnSpc>
              <a:buClrTx/>
              <a:buSzTx/>
              <a:defRPr/>
            </a:pPr>
            <a:r>
              <a:rPr lang="es-ES" sz="3200" dirty="0" smtClean="0">
                <a:solidFill>
                  <a:srgbClr val="000000"/>
                </a:solidFill>
                <a:ea typeface="+mn-ea"/>
                <a:cs typeface="Arial" charset="0"/>
              </a:rPr>
              <a:t>International </a:t>
            </a:r>
            <a:r>
              <a:rPr lang="es-ES" sz="3200" dirty="0" err="1" smtClean="0">
                <a:solidFill>
                  <a:srgbClr val="000000"/>
                </a:solidFill>
                <a:ea typeface="+mn-ea"/>
                <a:cs typeface="Arial" charset="0"/>
              </a:rPr>
              <a:t>Course</a:t>
            </a:r>
            <a:r>
              <a:rPr lang="es-ES" sz="3200" dirty="0" smtClean="0">
                <a:solidFill>
                  <a:srgbClr val="000000"/>
                </a:solidFill>
                <a:ea typeface="+mn-ea"/>
                <a:cs typeface="Arial" charset="0"/>
              </a:rPr>
              <a:t> </a:t>
            </a:r>
            <a:r>
              <a:rPr lang="es-ES" sz="3200" dirty="0" err="1" smtClean="0">
                <a:solidFill>
                  <a:srgbClr val="000000"/>
                </a:solidFill>
                <a:ea typeface="+mn-ea"/>
                <a:cs typeface="Arial" charset="0"/>
              </a:rPr>
              <a:t>on</a:t>
            </a:r>
            <a:r>
              <a:rPr lang="es-ES" sz="3200" dirty="0" smtClean="0">
                <a:solidFill>
                  <a:srgbClr val="000000"/>
                </a:solidFill>
                <a:ea typeface="+mn-ea"/>
                <a:cs typeface="Arial" charset="0"/>
              </a:rPr>
              <a:t> MASSIVE Data </a:t>
            </a:r>
            <a:r>
              <a:rPr lang="es-ES" sz="3200" dirty="0" err="1" smtClean="0">
                <a:solidFill>
                  <a:srgbClr val="000000"/>
                </a:solidFill>
                <a:ea typeface="+mn-ea"/>
                <a:cs typeface="Arial" charset="0"/>
              </a:rPr>
              <a:t>Analysis</a:t>
            </a:r>
            <a:endParaRPr lang="es-ES" sz="3200" dirty="0" smtClean="0">
              <a:solidFill>
                <a:srgbClr val="000000"/>
              </a:solidFill>
              <a:ea typeface="+mn-ea"/>
              <a:cs typeface="Arial" charset="0"/>
            </a:endParaRPr>
          </a:p>
          <a:p>
            <a:pPr algn="ctr" defTabSz="1007838" hangingPunct="1">
              <a:lnSpc>
                <a:spcPct val="100000"/>
              </a:lnSpc>
              <a:buClrTx/>
              <a:buSzTx/>
              <a:defRPr/>
            </a:pPr>
            <a:endParaRPr lang="es-ES" sz="3500" dirty="0">
              <a:solidFill>
                <a:srgbClr val="000000"/>
              </a:solidFill>
              <a:ea typeface="+mn-ea"/>
              <a:cs typeface="Arial" charset="0"/>
            </a:endParaRPr>
          </a:p>
          <a:p>
            <a:pPr algn="ctr" defTabSz="1007838" hangingPunct="1">
              <a:lnSpc>
                <a:spcPct val="100000"/>
              </a:lnSpc>
              <a:buClrTx/>
              <a:buSzTx/>
              <a:defRPr/>
            </a:pPr>
            <a:r>
              <a:rPr lang="en-US" sz="3200" b="1" dirty="0">
                <a:solidFill>
                  <a:srgbClr val="C00000"/>
                </a:solidFill>
                <a:ea typeface="+mn-ea"/>
                <a:cs typeface="Arial" charset="0"/>
              </a:rPr>
              <a:t>Genome‐wide Association Studies Pipeline (</a:t>
            </a:r>
            <a:r>
              <a:rPr lang="en-US" sz="3200" b="1" dirty="0" err="1">
                <a:solidFill>
                  <a:srgbClr val="C00000"/>
                </a:solidFill>
                <a:ea typeface="+mn-ea"/>
                <a:cs typeface="Arial" charset="0"/>
              </a:rPr>
              <a:t>GWASpi</a:t>
            </a:r>
            <a:r>
              <a:rPr lang="en-US" sz="3200" b="1" dirty="0">
                <a:solidFill>
                  <a:srgbClr val="C00000"/>
                </a:solidFill>
                <a:ea typeface="+mn-ea"/>
                <a:cs typeface="Arial" charset="0"/>
              </a:rPr>
              <a:t>): a desktop application for</a:t>
            </a:r>
          </a:p>
          <a:p>
            <a:pPr algn="ctr" defTabSz="1007838" hangingPunct="1">
              <a:lnSpc>
                <a:spcPct val="100000"/>
              </a:lnSpc>
              <a:buClrTx/>
              <a:buSzTx/>
              <a:defRPr/>
            </a:pPr>
            <a:r>
              <a:rPr lang="en-US" sz="3200" b="1" dirty="0">
                <a:solidFill>
                  <a:srgbClr val="C00000"/>
                </a:solidFill>
                <a:ea typeface="+mn-ea"/>
                <a:cs typeface="Arial" charset="0"/>
              </a:rPr>
              <a:t>genome‐wide SNP analysis and management</a:t>
            </a:r>
          </a:p>
        </p:txBody>
      </p:sp>
      <p:sp>
        <p:nvSpPr>
          <p:cNvPr id="2051" name="Rectangle 9"/>
          <p:cNvSpPr>
            <a:spLocks noChangeArrowheads="1"/>
          </p:cNvSpPr>
          <p:nvPr/>
        </p:nvSpPr>
        <p:spPr bwMode="auto">
          <a:xfrm>
            <a:off x="2919413" y="3938588"/>
            <a:ext cx="42418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72" tIns="50387" rIns="100772" bIns="50387" anchor="ctr">
            <a:spAutoFit/>
          </a:bodyPr>
          <a:lstStyle/>
          <a:p>
            <a:pPr algn="ctr" defTabSz="1007838" hangingPunct="1">
              <a:lnSpc>
                <a:spcPct val="100000"/>
              </a:lnSpc>
              <a:buClrTx/>
              <a:buSzTx/>
              <a:defRPr/>
            </a:pPr>
            <a:endParaRPr lang="en-US" b="1" dirty="0">
              <a:solidFill>
                <a:srgbClr val="000000"/>
              </a:solidFill>
              <a:ea typeface="+mn-ea"/>
              <a:cs typeface="Times New Roman" pitchFamily="18" charset="0"/>
            </a:endParaRPr>
          </a:p>
          <a:p>
            <a:pPr algn="ctr" defTabSz="1007838" hangingPunct="1">
              <a:lnSpc>
                <a:spcPct val="100000"/>
              </a:lnSpc>
              <a:buClrTx/>
              <a:buSzTx/>
              <a:defRPr/>
            </a:pPr>
            <a:r>
              <a:rPr lang="en-US" b="1" dirty="0">
                <a:solidFill>
                  <a:srgbClr val="000000"/>
                </a:solidFill>
                <a:ea typeface="+mn-ea"/>
                <a:cs typeface="Times New Roman" pitchFamily="18" charset="0"/>
              </a:rPr>
              <a:t>Arcadi </a:t>
            </a:r>
            <a:r>
              <a:rPr lang="en-US" b="1" dirty="0" smtClean="0">
                <a:solidFill>
                  <a:srgbClr val="000000"/>
                </a:solidFill>
                <a:ea typeface="+mn-ea"/>
                <a:cs typeface="Times New Roman" pitchFamily="18" charset="0"/>
              </a:rPr>
              <a:t>Navarro &amp; Fernando </a:t>
            </a:r>
            <a:r>
              <a:rPr lang="en-US" b="1" dirty="0" err="1" smtClean="0">
                <a:solidFill>
                  <a:srgbClr val="000000"/>
                </a:solidFill>
                <a:ea typeface="+mn-ea"/>
                <a:cs typeface="Times New Roman" pitchFamily="18" charset="0"/>
              </a:rPr>
              <a:t>Muñiz</a:t>
            </a:r>
            <a:endParaRPr lang="en-US" b="1" dirty="0">
              <a:solidFill>
                <a:srgbClr val="000000"/>
              </a:solidFill>
              <a:ea typeface="+mn-ea"/>
              <a:cs typeface="Times New Roman" pitchFamily="18" charset="0"/>
            </a:endParaRPr>
          </a:p>
          <a:p>
            <a:pPr algn="ctr" defTabSz="1007838" hangingPunct="1">
              <a:lnSpc>
                <a:spcPct val="100000"/>
              </a:lnSpc>
              <a:buClrTx/>
              <a:buSzTx/>
              <a:defRPr/>
            </a:pPr>
            <a:r>
              <a:rPr lang="en-US" b="1" dirty="0" smtClean="0">
                <a:solidFill>
                  <a:srgbClr val="000000"/>
                </a:solidFill>
                <a:ea typeface="+mn-ea"/>
                <a:cs typeface="Times New Roman" pitchFamily="18" charset="0"/>
              </a:rPr>
              <a:t>CIPS, March </a:t>
            </a:r>
            <a:r>
              <a:rPr lang="en-US" b="1" dirty="0">
                <a:solidFill>
                  <a:srgbClr val="000000"/>
                </a:solidFill>
                <a:ea typeface="+mn-ea"/>
                <a:cs typeface="Times New Roman" pitchFamily="18" charset="0"/>
              </a:rPr>
              <a:t>the 23rd </a:t>
            </a:r>
            <a:r>
              <a:rPr lang="en-US" b="1" dirty="0" smtClean="0">
                <a:solidFill>
                  <a:srgbClr val="000000"/>
                </a:solidFill>
                <a:ea typeface="+mn-ea"/>
                <a:cs typeface="Times New Roman" pitchFamily="18" charset="0"/>
              </a:rPr>
              <a:t>2011</a:t>
            </a:r>
            <a:endParaRPr lang="en-US" b="1" dirty="0">
              <a:solidFill>
                <a:srgbClr val="000000"/>
              </a:solidFill>
              <a:ea typeface="+mn-ea"/>
              <a:cs typeface="Times New Roman" pitchFamily="18" charset="0"/>
            </a:endParaRPr>
          </a:p>
          <a:p>
            <a:pPr algn="ctr" defTabSz="1007838" hangingPunct="1">
              <a:lnSpc>
                <a:spcPct val="100000"/>
              </a:lnSpc>
              <a:buClrTx/>
              <a:buSzTx/>
              <a:defRPr/>
            </a:pPr>
            <a:endParaRPr lang="en-US" b="1" dirty="0">
              <a:solidFill>
                <a:srgbClr val="000000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2052" name="Rectangle 17"/>
          <p:cNvSpPr>
            <a:spLocks noChangeArrowheads="1"/>
          </p:cNvSpPr>
          <p:nvPr/>
        </p:nvSpPr>
        <p:spPr bwMode="auto">
          <a:xfrm>
            <a:off x="0" y="6635750"/>
            <a:ext cx="10080625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72" tIns="50387" rIns="100772" bIns="50387" anchor="ctr"/>
          <a:lstStyle/>
          <a:p>
            <a:pPr defTabSz="1007838" hangingPunct="1">
              <a:lnSpc>
                <a:spcPct val="100000"/>
              </a:lnSpc>
              <a:buClrTx/>
              <a:buSzTx/>
              <a:defRPr/>
            </a:pPr>
            <a:endParaRPr lang="en-US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3077" name="Picture 18" descr="UP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727950" y="6804025"/>
            <a:ext cx="23526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9" descr="icrealogo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4138" y="6804025"/>
            <a:ext cx="184785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20" descr="prbb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376863" y="6972300"/>
            <a:ext cx="2100262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21" descr="Marca_color_sencilla_grande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611563" y="6740525"/>
            <a:ext cx="1597025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22" descr="IBE color horitzontalpetites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966913" y="6788150"/>
            <a:ext cx="1393825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8" name="AutoShape 2" descr="ole1.bmp"/>
          <p:cNvSpPr>
            <a:spLocks noChangeAspect="1" noChangeArrowheads="1"/>
          </p:cNvSpPr>
          <p:nvPr/>
        </p:nvSpPr>
        <p:spPr bwMode="auto">
          <a:xfrm>
            <a:off x="171450" y="-158750"/>
            <a:ext cx="336550" cy="334963"/>
          </a:xfrm>
          <a:prstGeom prst="rect">
            <a:avLst/>
          </a:prstGeom>
          <a:noFill/>
        </p:spPr>
        <p:txBody>
          <a:bodyPr lIns="100772" tIns="50387" rIns="100772" bIns="50387"/>
          <a:lstStyle/>
          <a:p>
            <a:pPr defTabSz="1007838" hangingPunct="1">
              <a:lnSpc>
                <a:spcPct val="100000"/>
              </a:lnSpc>
              <a:buClrTx/>
              <a:buSzTx/>
              <a:defRPr/>
            </a:pPr>
            <a:endParaRPr lang="en-US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21860" name="AutoShape 4" descr="ole1.bmp"/>
          <p:cNvSpPr>
            <a:spLocks noChangeAspect="1" noChangeArrowheads="1"/>
          </p:cNvSpPr>
          <p:nvPr/>
        </p:nvSpPr>
        <p:spPr bwMode="auto">
          <a:xfrm>
            <a:off x="171450" y="-158750"/>
            <a:ext cx="336550" cy="334963"/>
          </a:xfrm>
          <a:prstGeom prst="rect">
            <a:avLst/>
          </a:prstGeom>
          <a:noFill/>
        </p:spPr>
        <p:txBody>
          <a:bodyPr lIns="100772" tIns="50387" rIns="100772" bIns="50387"/>
          <a:lstStyle/>
          <a:p>
            <a:pPr defTabSz="1007838" hangingPunct="1">
              <a:lnSpc>
                <a:spcPct val="100000"/>
              </a:lnSpc>
              <a:buClrTx/>
              <a:buSzTx/>
              <a:defRPr/>
            </a:pPr>
            <a:endParaRPr lang="en-US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21862" name="AutoShape 6" descr="ole1.bmp"/>
          <p:cNvSpPr>
            <a:spLocks noChangeAspect="1" noChangeArrowheads="1"/>
          </p:cNvSpPr>
          <p:nvPr/>
        </p:nvSpPr>
        <p:spPr bwMode="auto">
          <a:xfrm>
            <a:off x="171450" y="-158750"/>
            <a:ext cx="336550" cy="334963"/>
          </a:xfrm>
          <a:prstGeom prst="rect">
            <a:avLst/>
          </a:prstGeom>
          <a:noFill/>
        </p:spPr>
        <p:txBody>
          <a:bodyPr lIns="100772" tIns="50387" rIns="100772" bIns="50387"/>
          <a:lstStyle/>
          <a:p>
            <a:pPr defTabSz="1007838" hangingPunct="1">
              <a:lnSpc>
                <a:spcPct val="100000"/>
              </a:lnSpc>
              <a:buClrTx/>
              <a:buSzTx/>
              <a:defRPr/>
            </a:pPr>
            <a:endParaRPr lang="en-US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 txBox="1">
            <a:spLocks noChangeArrowheads="1"/>
          </p:cNvSpPr>
          <p:nvPr/>
        </p:nvSpPr>
        <p:spPr>
          <a:xfrm>
            <a:off x="0" y="115888"/>
            <a:ext cx="8891588" cy="1171575"/>
          </a:xfrm>
          <a:prstGeom prst="rect">
            <a:avLst/>
          </a:prstGeom>
        </p:spPr>
        <p:txBody>
          <a:bodyPr tIns="31748" anchor="ctr"/>
          <a:lstStyle/>
          <a:p>
            <a:pPr marL="0" marR="0" lvl="0" indent="0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lang="en-US" sz="3200" kern="0" dirty="0" smtClean="0">
                <a:solidFill>
                  <a:srgbClr val="FFFFFF"/>
                </a:solidFill>
                <a:latin typeface="Arial Black" charset="0"/>
                <a:ea typeface="+mj-ea"/>
                <a:cs typeface="+mj-cs"/>
              </a:rPr>
              <a:t>Why Genomes? Association Studies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charset="0"/>
              <a:ea typeface="+mj-ea"/>
              <a:cs typeface="+mj-cs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30869" y="2004590"/>
            <a:ext cx="7770813" cy="3227388"/>
            <a:chOff x="385" y="1207"/>
            <a:chExt cx="4895" cy="2033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567" y="1253"/>
              <a:ext cx="2244" cy="1944"/>
              <a:chOff x="552" y="1296"/>
              <a:chExt cx="2244" cy="1944"/>
            </a:xfrm>
          </p:grpSpPr>
          <p:sp>
            <p:nvSpPr>
              <p:cNvPr id="26" name="Oval 4"/>
              <p:cNvSpPr>
                <a:spLocks noChangeArrowheads="1"/>
              </p:cNvSpPr>
              <p:nvPr/>
            </p:nvSpPr>
            <p:spPr bwMode="auto">
              <a:xfrm>
                <a:off x="552" y="1296"/>
                <a:ext cx="2244" cy="1944"/>
              </a:xfrm>
              <a:prstGeom prst="ellipse">
                <a:avLst/>
              </a:prstGeom>
              <a:gradFill rotWithShape="0">
                <a:gsLst>
                  <a:gs pos="0">
                    <a:srgbClr val="CC3300"/>
                  </a:gs>
                  <a:gs pos="100000">
                    <a:srgbClr val="FF7C8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solidFill>
                    <a:srgbClr val="000000"/>
                  </a:solidFill>
                </a:endParaRPr>
              </a:p>
            </p:txBody>
          </p:sp>
          <p:pic>
            <p:nvPicPr>
              <p:cNvPr id="27" name="Picture 5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1272" y="2471"/>
                <a:ext cx="261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Picture 6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1504" y="1392"/>
                <a:ext cx="248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7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1992" y="1536"/>
                <a:ext cx="248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" name="Picture 8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1312" y="2016"/>
                <a:ext cx="248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" name="Picture 9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1032" y="1680"/>
                <a:ext cx="248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10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1752" y="2352"/>
                <a:ext cx="248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11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2424" y="2016"/>
                <a:ext cx="248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12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1944" y="2824"/>
                <a:ext cx="248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13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792" y="2392"/>
                <a:ext cx="248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14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1608" y="1872"/>
                <a:ext cx="261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15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1587" y="2784"/>
                <a:ext cx="261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16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2040" y="2400"/>
                <a:ext cx="261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" name="Picture 17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2019" y="1968"/>
                <a:ext cx="261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Picture 18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723" y="1920"/>
                <a:ext cx="261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Picture 19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984" y="2736"/>
                <a:ext cx="261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20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2328" y="2567"/>
                <a:ext cx="261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3036" y="1296"/>
              <a:ext cx="2244" cy="1944"/>
              <a:chOff x="3036" y="1296"/>
              <a:chExt cx="2244" cy="1944"/>
            </a:xfrm>
          </p:grpSpPr>
          <p:sp>
            <p:nvSpPr>
              <p:cNvPr id="8" name="Oval 22"/>
              <p:cNvSpPr>
                <a:spLocks noChangeArrowheads="1"/>
              </p:cNvSpPr>
              <p:nvPr/>
            </p:nvSpPr>
            <p:spPr bwMode="auto">
              <a:xfrm>
                <a:off x="3036" y="1296"/>
                <a:ext cx="2244" cy="1944"/>
              </a:xfrm>
              <a:prstGeom prst="ellipse">
                <a:avLst/>
              </a:prstGeom>
              <a:gradFill rotWithShape="0">
                <a:gsLst>
                  <a:gs pos="0">
                    <a:srgbClr val="FFFFCC"/>
                  </a:gs>
                  <a:gs pos="100000">
                    <a:srgbClr val="FF99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solidFill>
                    <a:srgbClr val="000000"/>
                  </a:solidFill>
                </a:endParaRPr>
              </a:p>
            </p:txBody>
          </p:sp>
          <p:pic>
            <p:nvPicPr>
              <p:cNvPr id="9" name="Picture 23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3739" y="2471"/>
                <a:ext cx="261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24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3971" y="1392"/>
                <a:ext cx="248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25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4459" y="1536"/>
                <a:ext cx="248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26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3691" y="2104"/>
                <a:ext cx="248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27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3499" y="1680"/>
                <a:ext cx="248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28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4140" y="2304"/>
                <a:ext cx="248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29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4891" y="2016"/>
                <a:ext cx="248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30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4429" y="2778"/>
                <a:ext cx="248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31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3259" y="2352"/>
                <a:ext cx="248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32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4075" y="1872"/>
                <a:ext cx="261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33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3997" y="2838"/>
                <a:ext cx="261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34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4507" y="2375"/>
                <a:ext cx="261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35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4486" y="1920"/>
                <a:ext cx="261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36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3211" y="1920"/>
                <a:ext cx="261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37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3451" y="2736"/>
                <a:ext cx="261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38" descr="Carteles con el dibujo de una mujer y un hombre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4795" y="2567"/>
                <a:ext cx="261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" name="Text Box 39"/>
            <p:cNvSpPr txBox="1">
              <a:spLocks noChangeArrowheads="1"/>
            </p:cNvSpPr>
            <p:nvPr/>
          </p:nvSpPr>
          <p:spPr bwMode="auto">
            <a:xfrm>
              <a:off x="2640" y="1216"/>
              <a:ext cx="96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s-ES" sz="2000" dirty="0">
                  <a:solidFill>
                    <a:srgbClr val="FF6600"/>
                  </a:solidFill>
                  <a:latin typeface="Tahoma" pitchFamily="34" charset="0"/>
                </a:rPr>
                <a:t>CONTROLS:</a:t>
              </a:r>
              <a:endParaRPr lang="ca-ES" sz="2000" dirty="0">
                <a:solidFill>
                  <a:srgbClr val="CC0000"/>
                </a:solidFill>
                <a:latin typeface="Tahoma" pitchFamily="34" charset="0"/>
              </a:endParaRPr>
            </a:p>
          </p:txBody>
        </p:sp>
        <p:sp>
          <p:nvSpPr>
            <p:cNvPr id="7" name="Text Box 40"/>
            <p:cNvSpPr txBox="1">
              <a:spLocks noChangeArrowheads="1"/>
            </p:cNvSpPr>
            <p:nvPr/>
          </p:nvSpPr>
          <p:spPr bwMode="auto">
            <a:xfrm>
              <a:off x="385" y="1207"/>
              <a:ext cx="63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s-ES" sz="2000" dirty="0">
                  <a:solidFill>
                    <a:srgbClr val="CC0000"/>
                  </a:solidFill>
                  <a:latin typeface="Tahoma" pitchFamily="34" charset="0"/>
                </a:rPr>
                <a:t>CASES:</a:t>
              </a:r>
              <a:endParaRPr lang="ca-ES" sz="2000" dirty="0">
                <a:solidFill>
                  <a:srgbClr val="CC0000"/>
                </a:solidFill>
                <a:latin typeface="Tahoma" pitchFamily="34" charset="0"/>
              </a:endParaRPr>
            </a:p>
          </p:txBody>
        </p:sp>
      </p:grpSp>
      <p:sp>
        <p:nvSpPr>
          <p:cNvPr id="43" name="Text Box 41"/>
          <p:cNvSpPr txBox="1">
            <a:spLocks noChangeArrowheads="1"/>
          </p:cNvSpPr>
          <p:nvPr/>
        </p:nvSpPr>
        <p:spPr bwMode="auto">
          <a:xfrm>
            <a:off x="575816" y="5580037"/>
            <a:ext cx="81692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" dirty="0" err="1">
                <a:solidFill>
                  <a:srgbClr val="000000"/>
                </a:solidFill>
                <a:latin typeface="Tahoma" charset="0"/>
              </a:rPr>
              <a:t>The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most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popular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design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for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studying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genetic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association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between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a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disease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and a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marker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is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to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compare a set of cases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with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a set of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controls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s-ES" dirty="0">
                <a:solidFill>
                  <a:srgbClr val="CC0000"/>
                </a:solidFill>
                <a:latin typeface="Tahoma" charset="0"/>
              </a:rPr>
              <a:t>(case-control </a:t>
            </a:r>
            <a:r>
              <a:rPr lang="es-ES" dirty="0" err="1">
                <a:solidFill>
                  <a:srgbClr val="CC0000"/>
                </a:solidFill>
                <a:latin typeface="Tahoma" charset="0"/>
              </a:rPr>
              <a:t>design</a:t>
            </a:r>
            <a:r>
              <a:rPr lang="es-ES" dirty="0">
                <a:solidFill>
                  <a:srgbClr val="CC0000"/>
                </a:solidFill>
                <a:latin typeface="Tahoma" charset="0"/>
              </a:rPr>
              <a:t>)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collected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from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the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same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population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.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It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is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important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to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collect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data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on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exposure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to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potential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non-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genetic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(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environmental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)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risk</a:t>
            </a:r>
            <a:r>
              <a:rPr lang="es-ES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Tahoma" charset="0"/>
              </a:rPr>
              <a:t>factors</a:t>
            </a:r>
            <a:endParaRPr lang="ca-ES" dirty="0">
              <a:solidFill>
                <a:srgbClr val="000000"/>
              </a:solidFill>
              <a:latin typeface="Tahoma" charset="0"/>
            </a:endParaRPr>
          </a:p>
        </p:txBody>
      </p:sp>
      <p:grpSp>
        <p:nvGrpSpPr>
          <p:cNvPr id="44" name="Group 42"/>
          <p:cNvGrpSpPr>
            <a:grpSpLocks/>
          </p:cNvGrpSpPr>
          <p:nvPr/>
        </p:nvGrpSpPr>
        <p:grpSpPr bwMode="auto">
          <a:xfrm>
            <a:off x="1024582" y="2603078"/>
            <a:ext cx="7191375" cy="2714625"/>
            <a:chOff x="696" y="1584"/>
            <a:chExt cx="4530" cy="1710"/>
          </a:xfrm>
        </p:grpSpPr>
        <p:sp>
          <p:nvSpPr>
            <p:cNvPr id="45" name="Text Box 43"/>
            <p:cNvSpPr txBox="1">
              <a:spLocks noChangeArrowheads="1"/>
            </p:cNvSpPr>
            <p:nvPr/>
          </p:nvSpPr>
          <p:spPr bwMode="auto">
            <a:xfrm>
              <a:off x="2844" y="2660"/>
              <a:ext cx="308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s-ES_tradnl" sz="2000">
                  <a:solidFill>
                    <a:srgbClr val="990033"/>
                  </a:solidFill>
                  <a:latin typeface="Tahoma" charset="0"/>
                </a:rPr>
                <a:t>AA</a:t>
              </a:r>
            </a:p>
            <a:p>
              <a:pPr eaLnBrk="0" hangingPunct="0"/>
              <a:r>
                <a:rPr lang="es-ES_tradnl" sz="2000">
                  <a:solidFill>
                    <a:srgbClr val="000000"/>
                  </a:solidFill>
                  <a:latin typeface="Tahoma" charset="0"/>
                </a:rPr>
                <a:t>BB</a:t>
              </a:r>
            </a:p>
            <a:p>
              <a:pPr eaLnBrk="0" hangingPunct="0"/>
              <a:r>
                <a:rPr lang="es-ES_tradnl" sz="2000">
                  <a:solidFill>
                    <a:srgbClr val="990033"/>
                  </a:solidFill>
                  <a:latin typeface="Tahoma" charset="0"/>
                </a:rPr>
                <a:t>A</a:t>
              </a:r>
              <a:r>
                <a:rPr lang="es-ES_tradnl" sz="2000">
                  <a:solidFill>
                    <a:srgbClr val="000000"/>
                  </a:solidFill>
                  <a:latin typeface="Tahoma" charset="0"/>
                </a:rPr>
                <a:t>B</a:t>
              </a:r>
              <a:endParaRPr lang="es-ES" sz="2000">
                <a:solidFill>
                  <a:srgbClr val="000000"/>
                </a:solidFill>
                <a:latin typeface="Tahoma" charset="0"/>
              </a:endParaRPr>
            </a:p>
          </p:txBody>
        </p:sp>
        <p:grpSp>
          <p:nvGrpSpPr>
            <p:cNvPr id="46" name="Group 44"/>
            <p:cNvGrpSpPr>
              <a:grpSpLocks/>
            </p:cNvGrpSpPr>
            <p:nvPr/>
          </p:nvGrpSpPr>
          <p:grpSpPr bwMode="auto">
            <a:xfrm>
              <a:off x="696" y="1584"/>
              <a:ext cx="2088" cy="1630"/>
              <a:chOff x="696" y="1584"/>
              <a:chExt cx="2088" cy="1630"/>
            </a:xfrm>
          </p:grpSpPr>
          <p:sp>
            <p:nvSpPr>
              <p:cNvPr id="65" name="Text Box 45"/>
              <p:cNvSpPr txBox="1">
                <a:spLocks noChangeArrowheads="1"/>
              </p:cNvSpPr>
              <p:nvPr/>
            </p:nvSpPr>
            <p:spPr bwMode="auto">
              <a:xfrm>
                <a:off x="984" y="1872"/>
                <a:ext cx="3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sz="1400" b="1">
                    <a:solidFill>
                      <a:srgbClr val="990000"/>
                    </a:solidFill>
                    <a:latin typeface="Tahoma" charset="0"/>
                  </a:rPr>
                  <a:t>A</a:t>
                </a:r>
                <a:r>
                  <a:rPr lang="en-GB" sz="1400" b="1">
                    <a:solidFill>
                      <a:srgbClr val="000000"/>
                    </a:solidFill>
                    <a:latin typeface="Tahoma" charset="0"/>
                  </a:rPr>
                  <a:t>B</a:t>
                </a:r>
                <a:endParaRPr lang="en-GB" sz="1400" b="1">
                  <a:solidFill>
                    <a:srgbClr val="808080"/>
                  </a:solidFill>
                  <a:latin typeface="Tahoma" charset="0"/>
                </a:endParaRPr>
              </a:p>
            </p:txBody>
          </p:sp>
          <p:sp>
            <p:nvSpPr>
              <p:cNvPr id="66" name="Text Box 46"/>
              <p:cNvSpPr txBox="1">
                <a:spLocks noChangeArrowheads="1"/>
              </p:cNvSpPr>
              <p:nvPr/>
            </p:nvSpPr>
            <p:spPr bwMode="auto">
              <a:xfrm>
                <a:off x="1483" y="1584"/>
                <a:ext cx="3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sz="1400" b="1">
                    <a:solidFill>
                      <a:srgbClr val="990000"/>
                    </a:solidFill>
                    <a:latin typeface="Tahoma" charset="0"/>
                  </a:rPr>
                  <a:t>A</a:t>
                </a:r>
                <a:r>
                  <a:rPr lang="en-GB" sz="1400" b="1">
                    <a:solidFill>
                      <a:srgbClr val="000000"/>
                    </a:solidFill>
                    <a:latin typeface="Tahoma" charset="0"/>
                  </a:rPr>
                  <a:t>B</a:t>
                </a:r>
                <a:endParaRPr lang="en-GB" sz="1400" b="1">
                  <a:solidFill>
                    <a:srgbClr val="808080"/>
                  </a:solidFill>
                  <a:latin typeface="Tahoma" charset="0"/>
                </a:endParaRPr>
              </a:p>
            </p:txBody>
          </p:sp>
          <p:sp>
            <p:nvSpPr>
              <p:cNvPr id="67" name="Text Box 47"/>
              <p:cNvSpPr txBox="1">
                <a:spLocks noChangeArrowheads="1"/>
              </p:cNvSpPr>
              <p:nvPr/>
            </p:nvSpPr>
            <p:spPr bwMode="auto">
              <a:xfrm>
                <a:off x="696" y="2140"/>
                <a:ext cx="3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sz="1400" b="1">
                    <a:solidFill>
                      <a:srgbClr val="000000"/>
                    </a:solidFill>
                    <a:latin typeface="Tahoma" charset="0"/>
                  </a:rPr>
                  <a:t>BB</a:t>
                </a:r>
                <a:endParaRPr lang="en-GB" sz="1400" b="1">
                  <a:solidFill>
                    <a:srgbClr val="808080"/>
                  </a:solidFill>
                  <a:latin typeface="Tahoma" charset="0"/>
                </a:endParaRPr>
              </a:p>
            </p:txBody>
          </p:sp>
          <p:sp>
            <p:nvSpPr>
              <p:cNvPr id="68" name="Text Box 48"/>
              <p:cNvSpPr txBox="1">
                <a:spLocks noChangeArrowheads="1"/>
              </p:cNvSpPr>
              <p:nvPr/>
            </p:nvSpPr>
            <p:spPr bwMode="auto">
              <a:xfrm>
                <a:off x="1093" y="2956"/>
                <a:ext cx="3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sz="1400" b="1">
                    <a:solidFill>
                      <a:srgbClr val="990000"/>
                    </a:solidFill>
                    <a:latin typeface="Tahoma" charset="0"/>
                  </a:rPr>
                  <a:t>A</a:t>
                </a:r>
                <a:r>
                  <a:rPr lang="en-GB" sz="1400" b="1">
                    <a:solidFill>
                      <a:srgbClr val="000000"/>
                    </a:solidFill>
                    <a:latin typeface="Tahoma" charset="0"/>
                  </a:rPr>
                  <a:t>B</a:t>
                </a:r>
                <a:endParaRPr lang="en-GB" sz="1400" b="1">
                  <a:solidFill>
                    <a:srgbClr val="808080"/>
                  </a:solidFill>
                  <a:latin typeface="Tahoma" charset="0"/>
                </a:endParaRPr>
              </a:p>
            </p:txBody>
          </p:sp>
          <p:sp>
            <p:nvSpPr>
              <p:cNvPr id="69" name="Text Box 49"/>
              <p:cNvSpPr txBox="1">
                <a:spLocks noChangeArrowheads="1"/>
              </p:cNvSpPr>
              <p:nvPr/>
            </p:nvSpPr>
            <p:spPr bwMode="auto">
              <a:xfrm>
                <a:off x="1291" y="2716"/>
                <a:ext cx="3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sz="1400" b="1">
                    <a:solidFill>
                      <a:srgbClr val="990000"/>
                    </a:solidFill>
                    <a:latin typeface="Tahoma" charset="0"/>
                  </a:rPr>
                  <a:t>A</a:t>
                </a:r>
                <a:r>
                  <a:rPr lang="en-GB" sz="1400" b="1">
                    <a:solidFill>
                      <a:srgbClr val="000000"/>
                    </a:solidFill>
                    <a:latin typeface="Tahoma" charset="0"/>
                  </a:rPr>
                  <a:t>B</a:t>
                </a:r>
                <a:endParaRPr lang="en-GB" sz="1400" b="1">
                  <a:solidFill>
                    <a:srgbClr val="808080"/>
                  </a:solidFill>
                  <a:latin typeface="Tahoma" charset="0"/>
                </a:endParaRPr>
              </a:p>
            </p:txBody>
          </p:sp>
          <p:sp>
            <p:nvSpPr>
              <p:cNvPr id="70" name="Text Box 50"/>
              <p:cNvSpPr txBox="1">
                <a:spLocks noChangeArrowheads="1"/>
              </p:cNvSpPr>
              <p:nvPr/>
            </p:nvSpPr>
            <p:spPr bwMode="auto">
              <a:xfrm>
                <a:off x="1752" y="2544"/>
                <a:ext cx="3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sz="1400" b="1">
                    <a:solidFill>
                      <a:srgbClr val="990033"/>
                    </a:solidFill>
                    <a:latin typeface="Tahoma" charset="0"/>
                  </a:rPr>
                  <a:t>AA</a:t>
                </a:r>
              </a:p>
            </p:txBody>
          </p:sp>
          <p:sp>
            <p:nvSpPr>
              <p:cNvPr id="71" name="Text Box 51"/>
              <p:cNvSpPr txBox="1">
                <a:spLocks noChangeArrowheads="1"/>
              </p:cNvSpPr>
              <p:nvPr/>
            </p:nvSpPr>
            <p:spPr bwMode="auto">
              <a:xfrm>
                <a:off x="1608" y="2092"/>
                <a:ext cx="3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sz="1400" b="1">
                    <a:solidFill>
                      <a:srgbClr val="990000"/>
                    </a:solidFill>
                    <a:latin typeface="Tahoma" charset="0"/>
                  </a:rPr>
                  <a:t>A</a:t>
                </a:r>
                <a:r>
                  <a:rPr lang="en-GB" sz="1400" b="1">
                    <a:solidFill>
                      <a:srgbClr val="000000"/>
                    </a:solidFill>
                    <a:latin typeface="Tahoma" charset="0"/>
                  </a:rPr>
                  <a:t>B</a:t>
                </a:r>
                <a:endParaRPr lang="en-GB" sz="1400" b="1">
                  <a:solidFill>
                    <a:srgbClr val="808080"/>
                  </a:solidFill>
                  <a:latin typeface="Tahoma" charset="0"/>
                </a:endParaRPr>
              </a:p>
            </p:txBody>
          </p:sp>
          <p:sp>
            <p:nvSpPr>
              <p:cNvPr id="72" name="Text Box 52"/>
              <p:cNvSpPr txBox="1">
                <a:spLocks noChangeArrowheads="1"/>
              </p:cNvSpPr>
              <p:nvPr/>
            </p:nvSpPr>
            <p:spPr bwMode="auto">
              <a:xfrm>
                <a:off x="792" y="2592"/>
                <a:ext cx="3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sz="1400" b="1">
                    <a:solidFill>
                      <a:srgbClr val="000000"/>
                    </a:solidFill>
                    <a:latin typeface="Tahoma" charset="0"/>
                  </a:rPr>
                  <a:t>BB</a:t>
                </a:r>
                <a:endParaRPr lang="en-GB" sz="1400" b="1">
                  <a:solidFill>
                    <a:srgbClr val="808080"/>
                  </a:solidFill>
                  <a:latin typeface="Tahoma" charset="0"/>
                </a:endParaRPr>
              </a:p>
            </p:txBody>
          </p:sp>
          <p:sp>
            <p:nvSpPr>
              <p:cNvPr id="73" name="Text Box 53"/>
              <p:cNvSpPr txBox="1">
                <a:spLocks noChangeArrowheads="1"/>
              </p:cNvSpPr>
              <p:nvPr/>
            </p:nvSpPr>
            <p:spPr bwMode="auto">
              <a:xfrm>
                <a:off x="1896" y="3022"/>
                <a:ext cx="3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sz="1400" b="1">
                    <a:solidFill>
                      <a:srgbClr val="990000"/>
                    </a:solidFill>
                    <a:latin typeface="Tahoma" charset="0"/>
                  </a:rPr>
                  <a:t>A</a:t>
                </a:r>
                <a:r>
                  <a:rPr lang="en-GB" sz="1400" b="1">
                    <a:solidFill>
                      <a:srgbClr val="000000"/>
                    </a:solidFill>
                    <a:latin typeface="Tahoma" charset="0"/>
                  </a:rPr>
                  <a:t>B</a:t>
                </a:r>
                <a:endParaRPr lang="en-GB" sz="1400" b="1">
                  <a:solidFill>
                    <a:srgbClr val="808080"/>
                  </a:solidFill>
                  <a:latin typeface="Tahoma" charset="0"/>
                </a:endParaRPr>
              </a:p>
            </p:txBody>
          </p:sp>
          <p:sp>
            <p:nvSpPr>
              <p:cNvPr id="74" name="Text Box 54"/>
              <p:cNvSpPr txBox="1">
                <a:spLocks noChangeArrowheads="1"/>
              </p:cNvSpPr>
              <p:nvPr/>
            </p:nvSpPr>
            <p:spPr bwMode="auto">
              <a:xfrm>
                <a:off x="2280" y="2764"/>
                <a:ext cx="3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sz="1400" b="1">
                    <a:solidFill>
                      <a:srgbClr val="990000"/>
                    </a:solidFill>
                    <a:latin typeface="Tahoma" charset="0"/>
                  </a:rPr>
                  <a:t>AA</a:t>
                </a:r>
                <a:endParaRPr lang="en-GB" sz="1400" b="1">
                  <a:solidFill>
                    <a:srgbClr val="808080"/>
                  </a:solidFill>
                  <a:latin typeface="Tahoma" charset="0"/>
                </a:endParaRPr>
              </a:p>
            </p:txBody>
          </p:sp>
          <p:sp>
            <p:nvSpPr>
              <p:cNvPr id="75" name="Text Box 55"/>
              <p:cNvSpPr txBox="1">
                <a:spLocks noChangeArrowheads="1"/>
              </p:cNvSpPr>
              <p:nvPr/>
            </p:nvSpPr>
            <p:spPr bwMode="auto">
              <a:xfrm>
                <a:off x="2059" y="2188"/>
                <a:ext cx="3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sz="1400" b="1">
                    <a:solidFill>
                      <a:srgbClr val="000000"/>
                    </a:solidFill>
                    <a:latin typeface="Tahoma" charset="0"/>
                  </a:rPr>
                  <a:t>BB</a:t>
                </a:r>
                <a:endParaRPr lang="en-GB" sz="1400" b="1">
                  <a:solidFill>
                    <a:srgbClr val="808080"/>
                  </a:solidFill>
                  <a:latin typeface="Tahoma" charset="0"/>
                </a:endParaRPr>
              </a:p>
            </p:txBody>
          </p:sp>
          <p:sp>
            <p:nvSpPr>
              <p:cNvPr id="76" name="Text Box 56"/>
              <p:cNvSpPr txBox="1">
                <a:spLocks noChangeArrowheads="1"/>
              </p:cNvSpPr>
              <p:nvPr/>
            </p:nvSpPr>
            <p:spPr bwMode="auto">
              <a:xfrm>
                <a:off x="1602" y="3004"/>
                <a:ext cx="3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sz="1400" b="1">
                    <a:solidFill>
                      <a:srgbClr val="000000"/>
                    </a:solidFill>
                    <a:latin typeface="Tahoma" charset="0"/>
                  </a:rPr>
                  <a:t>BB</a:t>
                </a:r>
                <a:endParaRPr lang="en-GB" sz="1400" b="1">
                  <a:solidFill>
                    <a:srgbClr val="808080"/>
                  </a:solidFill>
                  <a:latin typeface="Tahoma" charset="0"/>
                </a:endParaRPr>
              </a:p>
            </p:txBody>
          </p:sp>
          <p:sp>
            <p:nvSpPr>
              <p:cNvPr id="77" name="Text Box 57"/>
              <p:cNvSpPr txBox="1">
                <a:spLocks noChangeArrowheads="1"/>
              </p:cNvSpPr>
              <p:nvPr/>
            </p:nvSpPr>
            <p:spPr bwMode="auto">
              <a:xfrm>
                <a:off x="2023" y="2620"/>
                <a:ext cx="3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sz="1400" b="1">
                    <a:solidFill>
                      <a:srgbClr val="990000"/>
                    </a:solidFill>
                    <a:latin typeface="Tahoma" charset="0"/>
                  </a:rPr>
                  <a:t>A</a:t>
                </a:r>
                <a:r>
                  <a:rPr lang="en-GB" sz="1400" b="1">
                    <a:solidFill>
                      <a:srgbClr val="000000"/>
                    </a:solidFill>
                    <a:latin typeface="Tahoma" charset="0"/>
                  </a:rPr>
                  <a:t>B</a:t>
                </a:r>
                <a:endParaRPr lang="en-GB" sz="1400" b="1">
                  <a:solidFill>
                    <a:srgbClr val="808080"/>
                  </a:solidFill>
                  <a:latin typeface="Tahoma" charset="0"/>
                </a:endParaRPr>
              </a:p>
            </p:txBody>
          </p:sp>
          <p:sp>
            <p:nvSpPr>
              <p:cNvPr id="78" name="Text Box 58"/>
              <p:cNvSpPr txBox="1">
                <a:spLocks noChangeArrowheads="1"/>
              </p:cNvSpPr>
              <p:nvPr/>
            </p:nvSpPr>
            <p:spPr bwMode="auto">
              <a:xfrm>
                <a:off x="1956" y="1728"/>
                <a:ext cx="32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sz="1400" b="1">
                    <a:solidFill>
                      <a:srgbClr val="990000"/>
                    </a:solidFill>
                    <a:latin typeface="Tahoma" charset="0"/>
                  </a:rPr>
                  <a:t>AA</a:t>
                </a:r>
                <a:endParaRPr lang="en-GB" sz="1400" b="1">
                  <a:solidFill>
                    <a:srgbClr val="FFFF00"/>
                  </a:solidFill>
                  <a:latin typeface="Tahoma" charset="0"/>
                </a:endParaRPr>
              </a:p>
            </p:txBody>
          </p:sp>
          <p:sp>
            <p:nvSpPr>
              <p:cNvPr id="79" name="Text Box 59"/>
              <p:cNvSpPr txBox="1">
                <a:spLocks noChangeArrowheads="1"/>
              </p:cNvSpPr>
              <p:nvPr/>
            </p:nvSpPr>
            <p:spPr bwMode="auto">
              <a:xfrm>
                <a:off x="1291" y="2208"/>
                <a:ext cx="3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sz="1400" b="1">
                    <a:solidFill>
                      <a:srgbClr val="990000"/>
                    </a:solidFill>
                    <a:latin typeface="Tahoma" charset="0"/>
                  </a:rPr>
                  <a:t>A</a:t>
                </a:r>
                <a:r>
                  <a:rPr lang="en-GB" sz="1400" b="1">
                    <a:solidFill>
                      <a:srgbClr val="000000"/>
                    </a:solidFill>
                    <a:latin typeface="Tahoma" charset="0"/>
                  </a:rPr>
                  <a:t>B</a:t>
                </a:r>
                <a:endParaRPr lang="en-GB" sz="1400" b="1">
                  <a:solidFill>
                    <a:srgbClr val="808080"/>
                  </a:solidFill>
                  <a:latin typeface="Tahoma" charset="0"/>
                </a:endParaRPr>
              </a:p>
            </p:txBody>
          </p:sp>
          <p:sp>
            <p:nvSpPr>
              <p:cNvPr id="80" name="Text Box 60"/>
              <p:cNvSpPr txBox="1">
                <a:spLocks noChangeArrowheads="1"/>
              </p:cNvSpPr>
              <p:nvPr/>
            </p:nvSpPr>
            <p:spPr bwMode="auto">
              <a:xfrm>
                <a:off x="2448" y="2208"/>
                <a:ext cx="33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sz="1400" b="1">
                    <a:solidFill>
                      <a:srgbClr val="000000"/>
                    </a:solidFill>
                    <a:latin typeface="Tahoma" charset="0"/>
                  </a:rPr>
                  <a:t>BB</a:t>
                </a:r>
              </a:p>
            </p:txBody>
          </p:sp>
        </p:grpSp>
        <p:grpSp>
          <p:nvGrpSpPr>
            <p:cNvPr id="47" name="Group 61"/>
            <p:cNvGrpSpPr>
              <a:grpSpLocks/>
            </p:cNvGrpSpPr>
            <p:nvPr/>
          </p:nvGrpSpPr>
          <p:grpSpPr bwMode="auto">
            <a:xfrm>
              <a:off x="3228" y="1632"/>
              <a:ext cx="1998" cy="1632"/>
              <a:chOff x="3228" y="1632"/>
              <a:chExt cx="1998" cy="1632"/>
            </a:xfrm>
          </p:grpSpPr>
          <p:grpSp>
            <p:nvGrpSpPr>
              <p:cNvPr id="48" name="Group 62"/>
              <p:cNvGrpSpPr>
                <a:grpSpLocks/>
              </p:cNvGrpSpPr>
              <p:nvPr/>
            </p:nvGrpSpPr>
            <p:grpSpPr bwMode="auto">
              <a:xfrm>
                <a:off x="3228" y="1632"/>
                <a:ext cx="1998" cy="1632"/>
                <a:chOff x="3228" y="1632"/>
                <a:chExt cx="1998" cy="1632"/>
              </a:xfrm>
            </p:grpSpPr>
            <p:sp>
              <p:nvSpPr>
                <p:cNvPr id="50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3996" y="1632"/>
                  <a:ext cx="33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GB" sz="1400" b="1">
                      <a:solidFill>
                        <a:srgbClr val="000000"/>
                      </a:solidFill>
                      <a:latin typeface="Tahoma" charset="0"/>
                    </a:rPr>
                    <a:t>BB</a:t>
                  </a:r>
                </a:p>
              </p:txBody>
            </p:sp>
            <p:sp>
              <p:nvSpPr>
                <p:cNvPr id="51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4476" y="1728"/>
                  <a:ext cx="33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GB" sz="1400" b="1">
                      <a:solidFill>
                        <a:srgbClr val="990000"/>
                      </a:solidFill>
                      <a:latin typeface="Tahoma" charset="0"/>
                    </a:rPr>
                    <a:t>A</a:t>
                  </a:r>
                  <a:r>
                    <a:rPr lang="en-GB" sz="1400" b="1">
                      <a:solidFill>
                        <a:srgbClr val="000000"/>
                      </a:solidFill>
                      <a:latin typeface="Tahoma" charset="0"/>
                    </a:rPr>
                    <a:t>B</a:t>
                  </a:r>
                </a:p>
              </p:txBody>
            </p:sp>
            <p:sp>
              <p:nvSpPr>
                <p:cNvPr id="52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3486" y="1920"/>
                  <a:ext cx="33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GB" sz="1400" b="1">
                      <a:solidFill>
                        <a:srgbClr val="000000"/>
                      </a:solidFill>
                      <a:latin typeface="Tahoma" charset="0"/>
                    </a:rPr>
                    <a:t>BB</a:t>
                  </a:r>
                </a:p>
              </p:txBody>
            </p:sp>
            <p:sp>
              <p:nvSpPr>
                <p:cNvPr id="53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3714" y="2292"/>
                  <a:ext cx="33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GB" sz="1400" b="1">
                      <a:solidFill>
                        <a:srgbClr val="990000"/>
                      </a:solidFill>
                      <a:latin typeface="Tahoma" charset="0"/>
                    </a:rPr>
                    <a:t>A</a:t>
                  </a:r>
                  <a:r>
                    <a:rPr lang="en-GB" sz="1400" b="1">
                      <a:solidFill>
                        <a:srgbClr val="000000"/>
                      </a:solidFill>
                      <a:latin typeface="Tahoma" charset="0"/>
                    </a:rPr>
                    <a:t>B</a:t>
                  </a:r>
                </a:p>
              </p:txBody>
            </p:sp>
            <p:sp>
              <p:nvSpPr>
                <p:cNvPr id="54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4080" y="2088"/>
                  <a:ext cx="33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GB" sz="1400" b="1">
                      <a:solidFill>
                        <a:srgbClr val="000000"/>
                      </a:solidFill>
                      <a:latin typeface="Tahoma" charset="0"/>
                    </a:rPr>
                    <a:t>BB</a:t>
                  </a:r>
                </a:p>
              </p:txBody>
            </p:sp>
            <p:sp>
              <p:nvSpPr>
                <p:cNvPr id="55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3276" y="2544"/>
                  <a:ext cx="33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GB" sz="1400" b="1">
                      <a:solidFill>
                        <a:srgbClr val="000000"/>
                      </a:solidFill>
                      <a:latin typeface="Tahoma" charset="0"/>
                    </a:rPr>
                    <a:t>BB</a:t>
                  </a:r>
                </a:p>
              </p:txBody>
            </p:sp>
            <p:sp>
              <p:nvSpPr>
                <p:cNvPr id="56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4890" y="2208"/>
                  <a:ext cx="33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GB" sz="1400" b="1">
                      <a:solidFill>
                        <a:srgbClr val="990000"/>
                      </a:solidFill>
                      <a:latin typeface="Tahoma" charset="0"/>
                    </a:rPr>
                    <a:t>A</a:t>
                  </a:r>
                  <a:r>
                    <a:rPr lang="en-GB" sz="1400" b="1">
                      <a:solidFill>
                        <a:srgbClr val="000000"/>
                      </a:solidFill>
                      <a:latin typeface="Tahoma" charset="0"/>
                    </a:rPr>
                    <a:t>B</a:t>
                  </a:r>
                </a:p>
              </p:txBody>
            </p:sp>
            <p:sp>
              <p:nvSpPr>
                <p:cNvPr id="57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4524" y="2592"/>
                  <a:ext cx="33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GB" sz="1400" b="1">
                      <a:solidFill>
                        <a:srgbClr val="000000"/>
                      </a:solidFill>
                      <a:latin typeface="Tahoma" charset="0"/>
                    </a:rPr>
                    <a:t>BB</a:t>
                  </a:r>
                </a:p>
              </p:txBody>
            </p:sp>
            <p:sp>
              <p:nvSpPr>
                <p:cNvPr id="58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3228" y="2160"/>
                  <a:ext cx="33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GB" sz="1400" b="1">
                      <a:solidFill>
                        <a:srgbClr val="000000"/>
                      </a:solidFill>
                      <a:latin typeface="Tahoma" charset="0"/>
                    </a:rPr>
                    <a:t>BB</a:t>
                  </a:r>
                </a:p>
              </p:txBody>
            </p:sp>
            <p:sp>
              <p:nvSpPr>
                <p:cNvPr id="59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3468" y="2928"/>
                  <a:ext cx="33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GB" sz="1400" b="1">
                      <a:solidFill>
                        <a:srgbClr val="000000"/>
                      </a:solidFill>
                      <a:latin typeface="Tahoma" charset="0"/>
                    </a:rPr>
                    <a:t>BB</a:t>
                  </a:r>
                </a:p>
              </p:txBody>
            </p:sp>
            <p:sp>
              <p:nvSpPr>
                <p:cNvPr id="60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4140" y="2496"/>
                  <a:ext cx="33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GB" sz="1400" b="1">
                      <a:solidFill>
                        <a:srgbClr val="000000"/>
                      </a:solidFill>
                      <a:latin typeface="Tahoma" charset="0"/>
                    </a:rPr>
                    <a:t>BB</a:t>
                  </a:r>
                </a:p>
              </p:txBody>
            </p:sp>
            <p:sp>
              <p:nvSpPr>
                <p:cNvPr id="61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4494" y="2178"/>
                  <a:ext cx="33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GB" sz="1400" b="1">
                      <a:solidFill>
                        <a:srgbClr val="000000"/>
                      </a:solidFill>
                      <a:latin typeface="Tahoma" charset="0"/>
                    </a:rPr>
                    <a:t>BB</a:t>
                  </a:r>
                </a:p>
              </p:txBody>
            </p:sp>
            <p:sp>
              <p:nvSpPr>
                <p:cNvPr id="62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4002" y="3072"/>
                  <a:ext cx="33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GB" sz="1400" b="1">
                      <a:solidFill>
                        <a:srgbClr val="000000"/>
                      </a:solidFill>
                      <a:latin typeface="Tahoma" charset="0"/>
                    </a:rPr>
                    <a:t>BB</a:t>
                  </a:r>
                </a:p>
              </p:txBody>
            </p:sp>
            <p:sp>
              <p:nvSpPr>
                <p:cNvPr id="63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4812" y="2784"/>
                  <a:ext cx="33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GB" sz="1400" b="1">
                      <a:solidFill>
                        <a:srgbClr val="000000"/>
                      </a:solidFill>
                      <a:latin typeface="Tahoma" charset="0"/>
                    </a:rPr>
                    <a:t>BB</a:t>
                  </a:r>
                </a:p>
              </p:txBody>
            </p:sp>
            <p:sp>
              <p:nvSpPr>
                <p:cNvPr id="64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4434" y="2976"/>
                  <a:ext cx="33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GB" sz="1400" b="1">
                      <a:solidFill>
                        <a:srgbClr val="000000"/>
                      </a:solidFill>
                      <a:latin typeface="Tahoma" charset="0"/>
                    </a:rPr>
                    <a:t>BB</a:t>
                  </a:r>
                </a:p>
              </p:txBody>
            </p:sp>
          </p:grpSp>
          <p:sp>
            <p:nvSpPr>
              <p:cNvPr id="49" name="Rectangle 78"/>
              <p:cNvSpPr>
                <a:spLocks noChangeArrowheads="1"/>
              </p:cNvSpPr>
              <p:nvPr/>
            </p:nvSpPr>
            <p:spPr bwMode="auto">
              <a:xfrm>
                <a:off x="3762" y="2688"/>
                <a:ext cx="27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sz="1400" b="1">
                    <a:solidFill>
                      <a:srgbClr val="000000"/>
                    </a:solidFill>
                    <a:latin typeface="Tahoma" charset="0"/>
                  </a:rPr>
                  <a:t>BB</a:t>
                </a:r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 txBox="1">
            <a:spLocks noChangeArrowheads="1"/>
          </p:cNvSpPr>
          <p:nvPr/>
        </p:nvSpPr>
        <p:spPr>
          <a:xfrm>
            <a:off x="0" y="115888"/>
            <a:ext cx="8891588" cy="1171575"/>
          </a:xfrm>
          <a:prstGeom prst="rect">
            <a:avLst/>
          </a:prstGeom>
        </p:spPr>
        <p:txBody>
          <a:bodyPr tIns="31748" anchor="ctr"/>
          <a:lstStyle/>
          <a:p>
            <a:pPr marL="0" marR="0" lvl="0" indent="0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lang="en-US" sz="3200" kern="0" dirty="0" smtClean="0">
                <a:solidFill>
                  <a:srgbClr val="FFFFFF"/>
                </a:solidFill>
                <a:latin typeface="Arial Black" charset="0"/>
                <a:ea typeface="+mj-ea"/>
                <a:cs typeface="+mj-cs"/>
              </a:rPr>
              <a:t>Why Genomes? Association Studies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charset="0"/>
              <a:ea typeface="+mj-ea"/>
              <a:cs typeface="+mj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940175" y="3815481"/>
            <a:ext cx="6461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_tradnl" sz="1400">
                <a:solidFill>
                  <a:srgbClr val="000000"/>
                </a:solidFill>
                <a:latin typeface="Tahoma" charset="0"/>
              </a:rPr>
              <a:t>OR=1</a:t>
            </a:r>
          </a:p>
          <a:p>
            <a:pPr eaLnBrk="0" hangingPunct="0"/>
            <a:r>
              <a:rPr lang="es-ES_tradnl" sz="1400">
                <a:solidFill>
                  <a:srgbClr val="000000"/>
                </a:solidFill>
                <a:latin typeface="Tahoma" charset="0"/>
              </a:rPr>
              <a:t>OR&gt;1</a:t>
            </a:r>
          </a:p>
          <a:p>
            <a:pPr eaLnBrk="0" hangingPunct="0"/>
            <a:r>
              <a:rPr lang="es-ES_tradnl" sz="1400">
                <a:solidFill>
                  <a:srgbClr val="000000"/>
                </a:solidFill>
                <a:latin typeface="Tahoma" charset="0"/>
              </a:rPr>
              <a:t>OR&lt;1</a:t>
            </a:r>
            <a:endParaRPr lang="es-ES" sz="140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02175" y="3815481"/>
            <a:ext cx="43656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_tradnl" sz="1400">
                <a:solidFill>
                  <a:srgbClr val="000000"/>
                </a:solidFill>
                <a:latin typeface="Tahoma" charset="0"/>
              </a:rPr>
              <a:t>No difference in risk of exposed </a:t>
            </a:r>
          </a:p>
          <a:p>
            <a:pPr eaLnBrk="0" hangingPunct="0"/>
            <a:r>
              <a:rPr lang="es-ES_tradnl" sz="1400">
                <a:solidFill>
                  <a:srgbClr val="000000"/>
                </a:solidFill>
                <a:latin typeface="Tahoma" charset="0"/>
              </a:rPr>
              <a:t>Increased risk of exposed to the risk factor</a:t>
            </a:r>
          </a:p>
          <a:p>
            <a:pPr eaLnBrk="0" hangingPunct="0"/>
            <a:r>
              <a:rPr lang="es-ES_tradnl" sz="1400">
                <a:solidFill>
                  <a:srgbClr val="000000"/>
                </a:solidFill>
                <a:latin typeface="Tahoma" charset="0"/>
              </a:rPr>
              <a:t>Lower risk (“protective”) of exposed to the risk factor</a:t>
            </a:r>
            <a:endParaRPr lang="es-ES" sz="140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3213" y="5072781"/>
            <a:ext cx="82296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spcBef>
                <a:spcPct val="50000"/>
              </a:spcBef>
              <a:buClr>
                <a:srgbClr val="CC0000"/>
              </a:buClr>
              <a:buSzPct val="80000"/>
              <a:buFont typeface="Wingdings" pitchFamily="2" charset="2"/>
              <a:buChar char="l"/>
            </a:pPr>
            <a:r>
              <a:rPr kumimoji="1" lang="en-US" b="1">
                <a:solidFill>
                  <a:srgbClr val="000000"/>
                </a:solidFill>
              </a:rPr>
              <a:t>The 95% confidence interval (CI) of OR contains both information on “strength” and “significance”</a:t>
            </a:r>
          </a:p>
          <a:p>
            <a:pPr marL="285750" indent="-285750" eaLnBrk="0" hangingPunct="0">
              <a:spcBef>
                <a:spcPct val="50000"/>
              </a:spcBef>
              <a:buClr>
                <a:srgbClr val="CC0000"/>
              </a:buClr>
              <a:buSzPct val="80000"/>
              <a:buFont typeface="Wingdings" pitchFamily="2" charset="2"/>
              <a:buChar char="l"/>
            </a:pPr>
            <a:endParaRPr kumimoji="1" lang="en-US" b="1">
              <a:solidFill>
                <a:srgbClr val="000000"/>
              </a:solidFill>
            </a:endParaRPr>
          </a:p>
          <a:p>
            <a:pPr marL="285750" indent="-285750" eaLnBrk="0" hangingPunct="0">
              <a:spcBef>
                <a:spcPct val="50000"/>
              </a:spcBef>
              <a:buClr>
                <a:srgbClr val="CC0000"/>
              </a:buClr>
              <a:buSzPct val="80000"/>
              <a:buFont typeface="Wingdings" pitchFamily="2" charset="2"/>
              <a:buChar char="l"/>
            </a:pPr>
            <a:r>
              <a:rPr kumimoji="1" lang="en-US" b="1">
                <a:solidFill>
                  <a:srgbClr val="000000"/>
                </a:solidFill>
              </a:rPr>
              <a:t>When the sample size is increased, typically the p-value can become even more significant, whereas OR usually stays the same (but 95% CI of OR becomes more narrow).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28600" y="1475581"/>
            <a:ext cx="8534400" cy="1307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CC0000"/>
              </a:buClr>
              <a:buSzPct val="80000"/>
              <a:buFont typeface="Wingdings" pitchFamily="2" charset="2"/>
              <a:buNone/>
            </a:pPr>
            <a:r>
              <a:rPr kumimoji="1" lang="en-US" sz="2400" b="1" dirty="0">
                <a:solidFill>
                  <a:srgbClr val="7030A0"/>
                </a:solidFill>
              </a:rPr>
              <a:t>The association strength between a marker and the disease status is usually measured </a:t>
            </a:r>
            <a:r>
              <a:rPr kumimoji="1" lang="en-US" sz="2400" b="1" dirty="0" smtClean="0">
                <a:solidFill>
                  <a:srgbClr val="7030A0"/>
                </a:solidFill>
              </a:rPr>
              <a:t>by an odds-ratio </a:t>
            </a:r>
            <a:r>
              <a:rPr kumimoji="1" lang="en-US" sz="2400" b="1" dirty="0">
                <a:solidFill>
                  <a:srgbClr val="7030A0"/>
                </a:solidFill>
              </a:rPr>
              <a:t>(OR)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endParaRPr lang="ca-ES" sz="2400" dirty="0">
              <a:solidFill>
                <a:srgbClr val="009900"/>
              </a:solidFill>
              <a:latin typeface="Tahoma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04800" y="2543894"/>
            <a:ext cx="53340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74650" indent="-374650">
              <a:spcBef>
                <a:spcPct val="50000"/>
              </a:spcBef>
              <a:spcAft>
                <a:spcPct val="30000"/>
              </a:spcAft>
              <a:tabLst>
                <a:tab pos="1054100" algn="l"/>
                <a:tab pos="1530350" algn="l"/>
                <a:tab pos="2006600" algn="l"/>
                <a:tab pos="2381250" algn="l"/>
                <a:tab pos="2755900" algn="l"/>
                <a:tab pos="3146425" algn="l"/>
                <a:tab pos="3911600" algn="l"/>
                <a:tab pos="3997325" algn="l"/>
              </a:tabLst>
            </a:pPr>
            <a:r>
              <a:rPr lang="it-IT" sz="2400">
                <a:solidFill>
                  <a:srgbClr val="000000"/>
                </a:solidFill>
                <a:latin typeface="Tahoma" charset="0"/>
                <a:sym typeface="Symbol" pitchFamily="18" charset="2"/>
              </a:rPr>
              <a:t>		  </a:t>
            </a:r>
            <a:r>
              <a:rPr lang="it-IT" sz="1800">
                <a:solidFill>
                  <a:srgbClr val="000000"/>
                </a:solidFill>
                <a:latin typeface="Tahoma" charset="0"/>
                <a:sym typeface="Symbol" pitchFamily="18" charset="2"/>
              </a:rPr>
              <a:t>Yes     No	</a:t>
            </a:r>
          </a:p>
          <a:p>
            <a:pPr marL="374650" indent="-374650">
              <a:spcBef>
                <a:spcPct val="50000"/>
              </a:spcBef>
              <a:spcAft>
                <a:spcPct val="30000"/>
              </a:spcAft>
              <a:tabLst>
                <a:tab pos="1054100" algn="l"/>
                <a:tab pos="1530350" algn="l"/>
                <a:tab pos="2006600" algn="l"/>
                <a:tab pos="2381250" algn="l"/>
                <a:tab pos="2755900" algn="l"/>
                <a:tab pos="3146425" algn="l"/>
                <a:tab pos="3911600" algn="l"/>
                <a:tab pos="3997325" algn="l"/>
              </a:tabLst>
            </a:pPr>
            <a:r>
              <a:rPr lang="it-IT" sz="1800">
                <a:solidFill>
                  <a:srgbClr val="000000"/>
                </a:solidFill>
                <a:latin typeface="Tahoma" charset="0"/>
                <a:sym typeface="Symbol" pitchFamily="18" charset="2"/>
              </a:rPr>
              <a:t>Cases	   </a:t>
            </a:r>
            <a:r>
              <a:rPr lang="it-IT" sz="1800">
                <a:solidFill>
                  <a:srgbClr val="000000"/>
                </a:solidFill>
                <a:latin typeface="Tahoma" charset="0"/>
              </a:rPr>
              <a:t>n</a:t>
            </a:r>
            <a:r>
              <a:rPr lang="it-IT" sz="1800" baseline="-25000">
                <a:solidFill>
                  <a:srgbClr val="000000"/>
                </a:solidFill>
                <a:latin typeface="Tahoma" charset="0"/>
              </a:rPr>
              <a:t>11	</a:t>
            </a:r>
            <a:r>
              <a:rPr lang="it-IT" sz="1800">
                <a:solidFill>
                  <a:srgbClr val="000000"/>
                </a:solidFill>
                <a:latin typeface="Tahoma" charset="0"/>
              </a:rPr>
              <a:t>n</a:t>
            </a:r>
            <a:r>
              <a:rPr lang="it-IT" sz="1800" baseline="-25000">
                <a:solidFill>
                  <a:srgbClr val="000000"/>
                </a:solidFill>
                <a:latin typeface="Tahoma" charset="0"/>
              </a:rPr>
              <a:t>12	    </a:t>
            </a:r>
            <a:r>
              <a:rPr lang="it-IT" sz="1800">
                <a:solidFill>
                  <a:srgbClr val="000000"/>
                </a:solidFill>
                <a:latin typeface="Tahoma" charset="0"/>
              </a:rPr>
              <a:t>n</a:t>
            </a:r>
            <a:r>
              <a:rPr lang="it-IT" sz="1800" baseline="-25000">
                <a:solidFill>
                  <a:srgbClr val="000000"/>
                </a:solidFill>
                <a:latin typeface="Tahoma" charset="0"/>
              </a:rPr>
              <a:t>1.</a:t>
            </a:r>
            <a:endParaRPr lang="it-IT" sz="1800">
              <a:solidFill>
                <a:srgbClr val="000000"/>
              </a:solidFill>
              <a:latin typeface="Tahoma" charset="0"/>
            </a:endParaRPr>
          </a:p>
          <a:p>
            <a:pPr marL="374650" indent="-374650">
              <a:spcBef>
                <a:spcPct val="50000"/>
              </a:spcBef>
              <a:spcAft>
                <a:spcPct val="30000"/>
              </a:spcAft>
              <a:tabLst>
                <a:tab pos="1054100" algn="l"/>
                <a:tab pos="1530350" algn="l"/>
                <a:tab pos="2006600" algn="l"/>
                <a:tab pos="2381250" algn="l"/>
                <a:tab pos="2755900" algn="l"/>
                <a:tab pos="3146425" algn="l"/>
                <a:tab pos="3911600" algn="l"/>
                <a:tab pos="3997325" algn="l"/>
              </a:tabLst>
            </a:pPr>
            <a:r>
              <a:rPr lang="it-IT" sz="1800">
                <a:solidFill>
                  <a:srgbClr val="000000"/>
                </a:solidFill>
                <a:latin typeface="Tahoma" charset="0"/>
              </a:rPr>
              <a:t>Controls      n</a:t>
            </a:r>
            <a:r>
              <a:rPr lang="it-IT" sz="1800" baseline="-25000">
                <a:solidFill>
                  <a:srgbClr val="000000"/>
                </a:solidFill>
                <a:latin typeface="Tahoma" charset="0"/>
              </a:rPr>
              <a:t>21	</a:t>
            </a:r>
            <a:r>
              <a:rPr lang="it-IT" sz="1800">
                <a:solidFill>
                  <a:srgbClr val="000000"/>
                </a:solidFill>
                <a:latin typeface="Tahoma" charset="0"/>
              </a:rPr>
              <a:t>n</a:t>
            </a:r>
            <a:r>
              <a:rPr lang="it-IT" sz="1800" baseline="-25000">
                <a:solidFill>
                  <a:srgbClr val="000000"/>
                </a:solidFill>
                <a:latin typeface="Tahoma" charset="0"/>
              </a:rPr>
              <a:t>22	     </a:t>
            </a:r>
            <a:r>
              <a:rPr lang="it-IT" sz="1800">
                <a:solidFill>
                  <a:srgbClr val="000000"/>
                </a:solidFill>
                <a:latin typeface="Tahoma" charset="0"/>
              </a:rPr>
              <a:t>n</a:t>
            </a:r>
            <a:r>
              <a:rPr lang="it-IT" sz="1800" baseline="-25000">
                <a:solidFill>
                  <a:srgbClr val="000000"/>
                </a:solidFill>
                <a:latin typeface="Tahoma" charset="0"/>
              </a:rPr>
              <a:t>2.</a:t>
            </a:r>
          </a:p>
          <a:p>
            <a:pPr marL="374650" indent="-374650">
              <a:spcBef>
                <a:spcPct val="50000"/>
              </a:spcBef>
              <a:spcAft>
                <a:spcPct val="30000"/>
              </a:spcAft>
              <a:tabLst>
                <a:tab pos="1054100" algn="l"/>
                <a:tab pos="1530350" algn="l"/>
                <a:tab pos="2006600" algn="l"/>
                <a:tab pos="2381250" algn="l"/>
                <a:tab pos="2755900" algn="l"/>
                <a:tab pos="3146425" algn="l"/>
                <a:tab pos="3911600" algn="l"/>
                <a:tab pos="3997325" algn="l"/>
              </a:tabLst>
            </a:pPr>
            <a:r>
              <a:rPr lang="it-IT" sz="1800" baseline="-25000">
                <a:solidFill>
                  <a:srgbClr val="000000"/>
                </a:solidFill>
                <a:latin typeface="Tahoma" charset="0"/>
              </a:rPr>
              <a:t>		    </a:t>
            </a:r>
            <a:r>
              <a:rPr lang="it-IT" sz="1800">
                <a:solidFill>
                  <a:srgbClr val="000000"/>
                </a:solidFill>
                <a:latin typeface="Tahoma" charset="0"/>
              </a:rPr>
              <a:t>n</a:t>
            </a:r>
            <a:r>
              <a:rPr lang="it-IT" sz="1800" baseline="-25000">
                <a:solidFill>
                  <a:srgbClr val="000000"/>
                </a:solidFill>
                <a:latin typeface="Tahoma" charset="0"/>
              </a:rPr>
              <a:t>.1           </a:t>
            </a:r>
            <a:r>
              <a:rPr lang="it-IT" sz="1800">
                <a:solidFill>
                  <a:srgbClr val="000000"/>
                </a:solidFill>
                <a:latin typeface="Tahoma" charset="0"/>
              </a:rPr>
              <a:t>n</a:t>
            </a:r>
            <a:r>
              <a:rPr lang="it-IT" sz="1800" baseline="-25000">
                <a:solidFill>
                  <a:srgbClr val="000000"/>
                </a:solidFill>
                <a:latin typeface="Tahoma" charset="0"/>
              </a:rPr>
              <a:t>.2       </a:t>
            </a:r>
            <a:r>
              <a:rPr lang="it-IT" sz="1800">
                <a:solidFill>
                  <a:srgbClr val="000000"/>
                </a:solidFill>
                <a:latin typeface="Tahoma" charset="0"/>
              </a:rPr>
              <a:t>n</a:t>
            </a:r>
            <a:r>
              <a:rPr lang="it-IT" sz="1800" baseline="-25000">
                <a:solidFill>
                  <a:srgbClr val="000000"/>
                </a:solidFill>
                <a:latin typeface="Tahoma" charset="0"/>
              </a:rPr>
              <a:t>..</a:t>
            </a:r>
            <a:endParaRPr lang="it-IT" sz="1800">
              <a:solidFill>
                <a:srgbClr val="000000"/>
              </a:solidFill>
              <a:latin typeface="Tahoma" charset="0"/>
              <a:sym typeface="Symbol" pitchFamily="18" charset="2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447800" y="3104281"/>
            <a:ext cx="1588" cy="1365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2895600" y="3094756"/>
            <a:ext cx="1588" cy="1363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571625" y="2264494"/>
            <a:ext cx="1128713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0000"/>
                </a:solidFill>
                <a:latin typeface="Tahoma" charset="0"/>
              </a:rPr>
              <a:t>Risk factor</a:t>
            </a: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431800" y="4025031"/>
            <a:ext cx="30734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395288" y="3056656"/>
            <a:ext cx="30734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191000" y="2385144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>
                <a:solidFill>
                  <a:srgbClr val="000000"/>
                </a:solidFill>
                <a:latin typeface="Tahoma" charset="0"/>
              </a:rPr>
              <a:t>Odds-ratio (OR) =          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7086600" y="2186706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>
                <a:solidFill>
                  <a:srgbClr val="000000"/>
                </a:solidFill>
                <a:latin typeface="Tahoma" charset="0"/>
              </a:rPr>
              <a:t>n</a:t>
            </a:r>
            <a:r>
              <a:rPr lang="it-IT" sz="2400" baseline="-25000">
                <a:solidFill>
                  <a:srgbClr val="000000"/>
                </a:solidFill>
                <a:latin typeface="Tahoma" charset="0"/>
              </a:rPr>
              <a:t>11 * </a:t>
            </a:r>
            <a:r>
              <a:rPr lang="it-IT" sz="2400">
                <a:solidFill>
                  <a:srgbClr val="000000"/>
                </a:solidFill>
                <a:latin typeface="Tahoma" charset="0"/>
              </a:rPr>
              <a:t>n</a:t>
            </a:r>
            <a:r>
              <a:rPr lang="it-IT" sz="2400" baseline="-25000">
                <a:solidFill>
                  <a:srgbClr val="000000"/>
                </a:solidFill>
                <a:latin typeface="Tahoma" charset="0"/>
              </a:rPr>
              <a:t>22</a:t>
            </a:r>
            <a:endParaRPr lang="en-GB" sz="2400" baseline="-2500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7086600" y="2581994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>
                <a:solidFill>
                  <a:srgbClr val="000000"/>
                </a:solidFill>
                <a:latin typeface="Tahoma" charset="0"/>
              </a:rPr>
              <a:t>n</a:t>
            </a:r>
            <a:r>
              <a:rPr lang="it-IT" sz="2400" baseline="-25000">
                <a:solidFill>
                  <a:srgbClr val="000000"/>
                </a:solidFill>
                <a:latin typeface="Tahoma" charset="0"/>
              </a:rPr>
              <a:t>21* </a:t>
            </a:r>
            <a:r>
              <a:rPr lang="it-IT" sz="2400">
                <a:solidFill>
                  <a:srgbClr val="000000"/>
                </a:solidFill>
                <a:latin typeface="Tahoma" charset="0"/>
              </a:rPr>
              <a:t>n</a:t>
            </a:r>
            <a:r>
              <a:rPr lang="it-IT" sz="2400" baseline="-25000">
                <a:solidFill>
                  <a:srgbClr val="000000"/>
                </a:solidFill>
                <a:latin typeface="Tahoma" charset="0"/>
              </a:rPr>
              <a:t>12</a:t>
            </a:r>
            <a:endParaRPr lang="en-GB" sz="2400" baseline="-2500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7092950" y="2674069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114800" y="2272431"/>
            <a:ext cx="4343400" cy="782638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 txBox="1">
            <a:spLocks noChangeArrowheads="1"/>
          </p:cNvSpPr>
          <p:nvPr/>
        </p:nvSpPr>
        <p:spPr>
          <a:xfrm>
            <a:off x="0" y="115888"/>
            <a:ext cx="8891588" cy="1171575"/>
          </a:xfrm>
          <a:prstGeom prst="rect">
            <a:avLst/>
          </a:prstGeom>
        </p:spPr>
        <p:txBody>
          <a:bodyPr tIns="31748" anchor="ctr"/>
          <a:lstStyle/>
          <a:p>
            <a:pPr marL="0" marR="0" lvl="0" indent="0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lang="en-US" sz="3200" kern="0" dirty="0" smtClean="0">
                <a:solidFill>
                  <a:srgbClr val="FFFFFF"/>
                </a:solidFill>
                <a:latin typeface="Arial Black" charset="0"/>
                <a:ea typeface="+mj-ea"/>
                <a:cs typeface="+mj-cs"/>
              </a:rPr>
              <a:t>Why Genomes? Association Studies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charset="0"/>
              <a:ea typeface="+mj-ea"/>
              <a:cs typeface="+mj-cs"/>
            </a:endParaRPr>
          </a:p>
        </p:txBody>
      </p:sp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155700" y="3556272"/>
            <a:ext cx="35290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66800" y="3107009"/>
            <a:ext cx="52165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74650" indent="-374650">
              <a:spcBef>
                <a:spcPct val="20000"/>
              </a:spcBef>
              <a:tabLst>
                <a:tab pos="1054100" algn="l"/>
                <a:tab pos="1530350" algn="l"/>
                <a:tab pos="2006600" algn="l"/>
                <a:tab pos="2381250" algn="l"/>
                <a:tab pos="2755900" algn="l"/>
                <a:tab pos="3146425" algn="l"/>
                <a:tab pos="3911600" algn="l"/>
                <a:tab pos="3997325" algn="l"/>
              </a:tabLst>
            </a:pPr>
            <a:r>
              <a:rPr lang="it-IT" sz="2400">
                <a:solidFill>
                  <a:srgbClr val="000000"/>
                </a:solidFill>
                <a:latin typeface="Tahoma" charset="0"/>
                <a:sym typeface="Symbol" pitchFamily="18" charset="2"/>
              </a:rPr>
              <a:t>			 A		a	</a:t>
            </a:r>
          </a:p>
          <a:p>
            <a:pPr marL="374650" indent="-374650">
              <a:spcBef>
                <a:spcPct val="20000"/>
              </a:spcBef>
              <a:tabLst>
                <a:tab pos="1054100" algn="l"/>
                <a:tab pos="1530350" algn="l"/>
                <a:tab pos="2006600" algn="l"/>
                <a:tab pos="2381250" algn="l"/>
                <a:tab pos="2755900" algn="l"/>
                <a:tab pos="3146425" algn="l"/>
                <a:tab pos="3911600" algn="l"/>
                <a:tab pos="3997325" algn="l"/>
              </a:tabLst>
            </a:pPr>
            <a:r>
              <a:rPr lang="it-IT" sz="2400">
                <a:solidFill>
                  <a:srgbClr val="000000"/>
                </a:solidFill>
                <a:latin typeface="Tahoma" charset="0"/>
                <a:sym typeface="Symbol" pitchFamily="18" charset="2"/>
              </a:rPr>
              <a:t>Cases		</a:t>
            </a:r>
            <a:r>
              <a:rPr lang="it-IT" sz="2400">
                <a:solidFill>
                  <a:srgbClr val="000000"/>
                </a:solidFill>
                <a:latin typeface="Tahoma" charset="0"/>
              </a:rPr>
              <a:t>n</a:t>
            </a:r>
            <a:r>
              <a:rPr lang="it-IT" sz="2400" baseline="-25000">
                <a:solidFill>
                  <a:srgbClr val="000000"/>
                </a:solidFill>
                <a:latin typeface="Tahoma" charset="0"/>
              </a:rPr>
              <a:t>A		</a:t>
            </a:r>
            <a:r>
              <a:rPr lang="it-IT" sz="2400">
                <a:solidFill>
                  <a:srgbClr val="000000"/>
                </a:solidFill>
                <a:latin typeface="Tahoma" charset="0"/>
              </a:rPr>
              <a:t>n</a:t>
            </a:r>
            <a:r>
              <a:rPr lang="it-IT" sz="2400" baseline="-25000">
                <a:solidFill>
                  <a:srgbClr val="000000"/>
                </a:solidFill>
                <a:latin typeface="Tahoma" charset="0"/>
              </a:rPr>
              <a:t>a		</a:t>
            </a:r>
            <a:r>
              <a:rPr lang="it-IT" sz="2400">
                <a:solidFill>
                  <a:srgbClr val="000000"/>
                </a:solidFill>
                <a:latin typeface="Tahoma" charset="0"/>
              </a:rPr>
              <a:t>2N</a:t>
            </a:r>
          </a:p>
          <a:p>
            <a:pPr marL="374650" indent="-374650">
              <a:spcBef>
                <a:spcPct val="50000"/>
              </a:spcBef>
              <a:tabLst>
                <a:tab pos="1054100" algn="l"/>
                <a:tab pos="1530350" algn="l"/>
                <a:tab pos="2006600" algn="l"/>
                <a:tab pos="2381250" algn="l"/>
                <a:tab pos="2755900" algn="l"/>
                <a:tab pos="3146425" algn="l"/>
                <a:tab pos="3911600" algn="l"/>
                <a:tab pos="3997325" algn="l"/>
              </a:tabLst>
            </a:pPr>
            <a:r>
              <a:rPr lang="it-IT" sz="2400">
                <a:solidFill>
                  <a:srgbClr val="000000"/>
                </a:solidFill>
                <a:latin typeface="Tahoma" charset="0"/>
              </a:rPr>
              <a:t>Controls    m</a:t>
            </a:r>
            <a:r>
              <a:rPr lang="it-IT" sz="2400" baseline="-25000">
                <a:solidFill>
                  <a:srgbClr val="000000"/>
                </a:solidFill>
                <a:latin typeface="Tahoma" charset="0"/>
              </a:rPr>
              <a:t>A		</a:t>
            </a:r>
            <a:r>
              <a:rPr lang="it-IT" sz="2400">
                <a:solidFill>
                  <a:srgbClr val="000000"/>
                </a:solidFill>
                <a:latin typeface="Tahoma" charset="0"/>
              </a:rPr>
              <a:t>m</a:t>
            </a:r>
            <a:r>
              <a:rPr lang="it-IT" sz="2400" baseline="-25000">
                <a:solidFill>
                  <a:srgbClr val="000000"/>
                </a:solidFill>
                <a:latin typeface="Tahoma" charset="0"/>
              </a:rPr>
              <a:t>a		</a:t>
            </a:r>
            <a:r>
              <a:rPr lang="it-IT" sz="2400">
                <a:solidFill>
                  <a:srgbClr val="000000"/>
                </a:solidFill>
                <a:latin typeface="Tahoma" charset="0"/>
              </a:rPr>
              <a:t>2M</a:t>
            </a:r>
          </a:p>
          <a:p>
            <a:pPr marL="374650" indent="-374650">
              <a:spcBef>
                <a:spcPct val="50000"/>
              </a:spcBef>
              <a:tabLst>
                <a:tab pos="1054100" algn="l"/>
                <a:tab pos="1530350" algn="l"/>
                <a:tab pos="2006600" algn="l"/>
                <a:tab pos="2381250" algn="l"/>
                <a:tab pos="2755900" algn="l"/>
                <a:tab pos="3146425" algn="l"/>
                <a:tab pos="3911600" algn="l"/>
                <a:tab pos="3997325" algn="l"/>
              </a:tabLst>
            </a:pPr>
            <a:r>
              <a:rPr lang="it-IT" sz="2400" baseline="-25000">
                <a:solidFill>
                  <a:srgbClr val="000000"/>
                </a:solidFill>
                <a:latin typeface="Tahoma" charset="0"/>
              </a:rPr>
              <a:t>			</a:t>
            </a:r>
            <a:r>
              <a:rPr lang="it-IT" sz="2400">
                <a:solidFill>
                  <a:srgbClr val="000000"/>
                </a:solidFill>
                <a:latin typeface="Tahoma" charset="0"/>
              </a:rPr>
              <a:t>t</a:t>
            </a:r>
            <a:r>
              <a:rPr lang="it-IT" sz="2400" baseline="-25000">
                <a:solidFill>
                  <a:srgbClr val="000000"/>
                </a:solidFill>
                <a:latin typeface="Tahoma" charset="0"/>
              </a:rPr>
              <a:t>A		</a:t>
            </a:r>
            <a:r>
              <a:rPr lang="it-IT" sz="2400">
                <a:solidFill>
                  <a:srgbClr val="000000"/>
                </a:solidFill>
                <a:latin typeface="Tahoma" charset="0"/>
              </a:rPr>
              <a:t>t</a:t>
            </a:r>
            <a:r>
              <a:rPr lang="it-IT" sz="2400" baseline="-25000">
                <a:solidFill>
                  <a:srgbClr val="000000"/>
                </a:solidFill>
                <a:latin typeface="Tahoma" charset="0"/>
              </a:rPr>
              <a:t>a		</a:t>
            </a:r>
            <a:r>
              <a:rPr lang="it-IT" sz="2400">
                <a:solidFill>
                  <a:srgbClr val="000000"/>
                </a:solidFill>
                <a:latin typeface="Tahoma" charset="0"/>
              </a:rPr>
              <a:t>2(N+M)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2422525" y="3232422"/>
            <a:ext cx="0" cy="184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149350" y="4669109"/>
            <a:ext cx="3557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4070350" y="3218134"/>
            <a:ext cx="0" cy="1871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735263" y="2592659"/>
            <a:ext cx="1033462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C0000"/>
                </a:solidFill>
                <a:latin typeface="Tahoma" charset="0"/>
              </a:rPr>
              <a:t>Alleles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81000" y="5393009"/>
            <a:ext cx="3741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14300" lvl="1">
              <a:spcBef>
                <a:spcPct val="20000"/>
              </a:spcBef>
            </a:pPr>
            <a:r>
              <a:rPr lang="en-US" sz="2000">
                <a:solidFill>
                  <a:srgbClr val="CC0000"/>
                </a:solidFill>
                <a:latin typeface="Tahoma" charset="0"/>
              </a:rPr>
              <a:t>Pearson’s </a:t>
            </a:r>
            <a:r>
              <a:rPr lang="el-GR" sz="2000">
                <a:solidFill>
                  <a:srgbClr val="CC0000"/>
                </a:solidFill>
                <a:latin typeface="Tahoma" charset="0"/>
                <a:cs typeface="Times New Roman" pitchFamily="18" charset="0"/>
              </a:rPr>
              <a:t>χ</a:t>
            </a:r>
            <a:r>
              <a:rPr lang="en-US" sz="2000" baseline="30000">
                <a:solidFill>
                  <a:srgbClr val="CC0000"/>
                </a:solidFill>
                <a:latin typeface="Tahoma" charset="0"/>
                <a:cs typeface="Times New Roman" pitchFamily="18" charset="0"/>
              </a:rPr>
              <a:t>2</a:t>
            </a:r>
            <a:r>
              <a:rPr lang="en-US" sz="2000">
                <a:solidFill>
                  <a:srgbClr val="CC0000"/>
                </a:solidFill>
                <a:latin typeface="Tahoma" charset="0"/>
                <a:cs typeface="Times New Roman" pitchFamily="18" charset="0"/>
              </a:rPr>
              <a:t> test on 2</a:t>
            </a:r>
            <a:r>
              <a:rPr lang="en-US" sz="2000" i="1">
                <a:solidFill>
                  <a:srgbClr val="CC0000"/>
                </a:solidFill>
                <a:latin typeface="Tahoma" charset="0"/>
                <a:cs typeface="Times New Roman" pitchFamily="18" charset="0"/>
              </a:rPr>
              <a:t>×</a:t>
            </a:r>
            <a:r>
              <a:rPr lang="en-US" sz="2000">
                <a:solidFill>
                  <a:srgbClr val="CC0000"/>
                </a:solidFill>
                <a:latin typeface="Tahoma" charset="0"/>
                <a:cs typeface="Times New Roman" pitchFamily="18" charset="0"/>
              </a:rPr>
              <a:t>2 table:</a:t>
            </a:r>
          </a:p>
        </p:txBody>
      </p: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304800" y="5907359"/>
            <a:ext cx="8272463" cy="1112838"/>
            <a:chOff x="1584" y="3312"/>
            <a:chExt cx="5211" cy="701"/>
          </a:xfrm>
        </p:grpSpPr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1584" y="3312"/>
              <a:ext cx="5211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8925" indent="-288925">
                <a:lnSpc>
                  <a:spcPct val="90000"/>
                </a:lnSpc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it-IT" sz="3200">
                  <a:solidFill>
                    <a:srgbClr val="000000"/>
                  </a:solidFill>
                  <a:latin typeface="Tahoma" charset="0"/>
                </a:rPr>
                <a:t>	  </a:t>
              </a:r>
              <a:r>
                <a:rPr lang="it-IT" sz="3600">
                  <a:solidFill>
                    <a:srgbClr val="000000"/>
                  </a:solidFill>
                  <a:latin typeface="Tahoma" charset="0"/>
                  <a:sym typeface="Symbol" pitchFamily="18" charset="2"/>
                </a:rPr>
                <a:t></a:t>
              </a:r>
              <a:r>
                <a:rPr lang="it-IT" sz="3600" baseline="-25000">
                  <a:solidFill>
                    <a:srgbClr val="000000"/>
                  </a:solidFill>
                  <a:latin typeface="Tahoma" charset="0"/>
                  <a:sym typeface="Symbol" pitchFamily="18" charset="2"/>
                </a:rPr>
                <a:t>1</a:t>
              </a:r>
              <a:r>
                <a:rPr lang="it-IT" sz="3600" baseline="30000">
                  <a:solidFill>
                    <a:srgbClr val="000000"/>
                  </a:solidFill>
                  <a:latin typeface="Tahoma" charset="0"/>
                  <a:sym typeface="Symbol" pitchFamily="18" charset="2"/>
                </a:rPr>
                <a:t>2</a:t>
              </a:r>
              <a:r>
                <a:rPr lang="it-IT" sz="3200" baseline="-25000">
                  <a:solidFill>
                    <a:srgbClr val="000000"/>
                  </a:solidFill>
                  <a:latin typeface="Tahoma" charset="0"/>
                  <a:sym typeface="Symbol" pitchFamily="18" charset="2"/>
                </a:rPr>
                <a:t> </a:t>
              </a:r>
              <a:r>
                <a:rPr lang="it-IT" sz="3200">
                  <a:solidFill>
                    <a:srgbClr val="000000"/>
                  </a:solidFill>
                  <a:latin typeface="Tahoma" charset="0"/>
                  <a:sym typeface="Symbol" pitchFamily="18" charset="2"/>
                </a:rPr>
                <a:t>=  (O-E)</a:t>
              </a:r>
              <a:r>
                <a:rPr lang="it-IT" sz="3200" baseline="30000">
                  <a:solidFill>
                    <a:srgbClr val="000000"/>
                  </a:solidFill>
                  <a:latin typeface="Tahoma" charset="0"/>
                  <a:sym typeface="Symbol" pitchFamily="18" charset="2"/>
                </a:rPr>
                <a:t>2</a:t>
              </a:r>
              <a:endParaRPr lang="it-IT" sz="2000">
                <a:solidFill>
                  <a:srgbClr val="000000"/>
                </a:solidFill>
                <a:latin typeface="Tahoma" charset="0"/>
                <a:sym typeface="Symbol" pitchFamily="18" charset="2"/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2640" y="3677"/>
              <a:ext cx="9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3052" y="3648"/>
              <a:ext cx="26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3200">
                  <a:solidFill>
                    <a:srgbClr val="000000"/>
                  </a:solidFill>
                  <a:latin typeface="Tahoma" charset="0"/>
                  <a:sym typeface="Symbol" pitchFamily="18" charset="2"/>
                </a:rPr>
                <a:t>E</a:t>
              </a:r>
              <a:endParaRPr lang="ca-ES" sz="2400">
                <a:solidFill>
                  <a:srgbClr val="000000"/>
                </a:solidFill>
                <a:latin typeface="Tahoma" charset="0"/>
                <a:sym typeface="Symbol" pitchFamily="18" charset="2"/>
              </a:endParaRPr>
            </a:p>
          </p:txBody>
        </p:sp>
      </p:grp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419600" y="6151834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>
                <a:solidFill>
                  <a:srgbClr val="000000"/>
                </a:solidFill>
                <a:latin typeface="Tahoma" charset="0"/>
              </a:rPr>
              <a:t>Odds-ratio (OR) =          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086600" y="5953397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>
                <a:solidFill>
                  <a:srgbClr val="000000"/>
                </a:solidFill>
                <a:latin typeface="Tahoma" charset="0"/>
              </a:rPr>
              <a:t>n</a:t>
            </a:r>
            <a:r>
              <a:rPr lang="it-IT" sz="2400" baseline="-25000">
                <a:solidFill>
                  <a:srgbClr val="000000"/>
                </a:solidFill>
                <a:latin typeface="Tahoma" charset="0"/>
              </a:rPr>
              <a:t>A * </a:t>
            </a:r>
            <a:r>
              <a:rPr lang="it-IT" sz="2400">
                <a:solidFill>
                  <a:srgbClr val="000000"/>
                </a:solidFill>
                <a:latin typeface="Tahoma" charset="0"/>
              </a:rPr>
              <a:t>m</a:t>
            </a:r>
            <a:r>
              <a:rPr lang="it-IT" sz="2400" baseline="-25000">
                <a:solidFill>
                  <a:srgbClr val="000000"/>
                </a:solidFill>
                <a:latin typeface="Tahoma" charset="0"/>
              </a:rPr>
              <a:t>a</a:t>
            </a:r>
            <a:endParaRPr lang="en-GB" sz="2400" baseline="-2500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7086600" y="6348684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>
                <a:solidFill>
                  <a:srgbClr val="000000"/>
                </a:solidFill>
                <a:latin typeface="Tahoma" charset="0"/>
              </a:rPr>
              <a:t>m</a:t>
            </a:r>
            <a:r>
              <a:rPr lang="it-IT" sz="2400" baseline="-25000">
                <a:solidFill>
                  <a:srgbClr val="000000"/>
                </a:solidFill>
                <a:latin typeface="Tahoma" charset="0"/>
              </a:rPr>
              <a:t>A* </a:t>
            </a:r>
            <a:r>
              <a:rPr lang="it-IT" sz="2400">
                <a:solidFill>
                  <a:srgbClr val="000000"/>
                </a:solidFill>
                <a:latin typeface="Tahoma" charset="0"/>
              </a:rPr>
              <a:t>n</a:t>
            </a:r>
            <a:r>
              <a:rPr lang="it-IT" sz="2400" baseline="-25000">
                <a:solidFill>
                  <a:srgbClr val="000000"/>
                </a:solidFill>
                <a:latin typeface="Tahoma" charset="0"/>
              </a:rPr>
              <a:t>a</a:t>
            </a:r>
            <a:endParaRPr lang="en-GB" sz="2400" baseline="-2500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4343400" y="5877197"/>
            <a:ext cx="4038600" cy="106680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7086600" y="6410597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359792" y="2252934"/>
            <a:ext cx="2197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CC3300"/>
                </a:solidFill>
                <a:latin typeface="Tahoma" charset="0"/>
                <a:cs typeface="Times New Roman" pitchFamily="18" charset="0"/>
              </a:rPr>
              <a:t>Allele-based test :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228600" y="1475581"/>
            <a:ext cx="8534400" cy="4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CC0000"/>
              </a:buClr>
              <a:buSzPct val="80000"/>
              <a:buFont typeface="Wingdings" pitchFamily="2" charset="2"/>
              <a:buNone/>
            </a:pPr>
            <a:r>
              <a:rPr kumimoji="1" lang="en-US" sz="2400" b="1" dirty="0" smtClean="0">
                <a:solidFill>
                  <a:srgbClr val="7030A0"/>
                </a:solidFill>
              </a:rPr>
              <a:t>Similar for SNPs (both alleles and genotypes)</a:t>
            </a:r>
            <a:endParaRPr lang="ca-ES" sz="2400" dirty="0">
              <a:solidFill>
                <a:srgbClr val="009900"/>
              </a:solidFill>
              <a:latin typeface="Tahoma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 txBox="1">
            <a:spLocks noChangeArrowheads="1"/>
          </p:cNvSpPr>
          <p:nvPr/>
        </p:nvSpPr>
        <p:spPr>
          <a:xfrm>
            <a:off x="0" y="115888"/>
            <a:ext cx="8891588" cy="1171575"/>
          </a:xfrm>
          <a:prstGeom prst="rect">
            <a:avLst/>
          </a:prstGeom>
        </p:spPr>
        <p:txBody>
          <a:bodyPr tIns="31748" anchor="ctr"/>
          <a:lstStyle/>
          <a:p>
            <a:pPr marL="0" marR="0" lvl="0" indent="0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lang="en-US" sz="3200" kern="0" dirty="0" smtClean="0">
                <a:solidFill>
                  <a:srgbClr val="FFFFFF"/>
                </a:solidFill>
                <a:latin typeface="Arial Black" charset="0"/>
                <a:ea typeface="+mj-ea"/>
                <a:cs typeface="+mj-cs"/>
              </a:rPr>
              <a:t>Why Genomes? Association Studies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charset="0"/>
              <a:ea typeface="+mj-ea"/>
              <a:cs typeface="+mj-cs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28600" y="1475581"/>
            <a:ext cx="8534400" cy="4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CC0000"/>
              </a:buClr>
              <a:buSzPct val="80000"/>
              <a:buFont typeface="Wingdings" pitchFamily="2" charset="2"/>
              <a:buNone/>
            </a:pPr>
            <a:r>
              <a:rPr kumimoji="1" lang="en-US" sz="2400" b="1" dirty="0" smtClean="0">
                <a:solidFill>
                  <a:srgbClr val="7030A0"/>
                </a:solidFill>
              </a:rPr>
              <a:t>Similar for SNPs (both alleles and genotypes)</a:t>
            </a:r>
            <a:endParaRPr lang="ca-ES" sz="2400" dirty="0">
              <a:solidFill>
                <a:srgbClr val="009900"/>
              </a:solidFill>
              <a:latin typeface="Tahoma" charset="0"/>
            </a:endParaRP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2005013" y="3602509"/>
            <a:ext cx="42084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16113" y="3153246"/>
            <a:ext cx="5246687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74650" indent="-374650">
              <a:spcBef>
                <a:spcPct val="20000"/>
              </a:spcBef>
              <a:tabLst>
                <a:tab pos="1054100" algn="l"/>
                <a:tab pos="1530350" algn="l"/>
                <a:tab pos="2006600" algn="l"/>
                <a:tab pos="2381250" algn="l"/>
                <a:tab pos="2755900" algn="l"/>
                <a:tab pos="3146425" algn="l"/>
                <a:tab pos="3911600" algn="l"/>
                <a:tab pos="3997325" algn="l"/>
              </a:tabLst>
            </a:pPr>
            <a:r>
              <a:rPr lang="it-IT" sz="2400">
                <a:solidFill>
                  <a:srgbClr val="000000"/>
                </a:solidFill>
                <a:latin typeface="Tahoma" charset="0"/>
                <a:sym typeface="Symbol" pitchFamily="18" charset="2"/>
              </a:rPr>
              <a:t>			 AA		Aa		aa	</a:t>
            </a:r>
          </a:p>
          <a:p>
            <a:pPr marL="374650" indent="-374650">
              <a:spcBef>
                <a:spcPct val="20000"/>
              </a:spcBef>
              <a:tabLst>
                <a:tab pos="1054100" algn="l"/>
                <a:tab pos="1530350" algn="l"/>
                <a:tab pos="2006600" algn="l"/>
                <a:tab pos="2381250" algn="l"/>
                <a:tab pos="2755900" algn="l"/>
                <a:tab pos="3146425" algn="l"/>
                <a:tab pos="3911600" algn="l"/>
                <a:tab pos="3997325" algn="l"/>
              </a:tabLst>
            </a:pPr>
            <a:r>
              <a:rPr lang="it-IT" sz="2400">
                <a:solidFill>
                  <a:srgbClr val="000000"/>
                </a:solidFill>
                <a:latin typeface="Tahoma" charset="0"/>
                <a:sym typeface="Symbol" pitchFamily="18" charset="2"/>
              </a:rPr>
              <a:t>Cases		</a:t>
            </a:r>
            <a:r>
              <a:rPr lang="it-IT" sz="2400">
                <a:solidFill>
                  <a:srgbClr val="000000"/>
                </a:solidFill>
                <a:latin typeface="Tahoma" charset="0"/>
              </a:rPr>
              <a:t>n</a:t>
            </a:r>
            <a:r>
              <a:rPr lang="it-IT" sz="2400" baseline="-25000">
                <a:solidFill>
                  <a:srgbClr val="000000"/>
                </a:solidFill>
                <a:latin typeface="Tahoma" charset="0"/>
              </a:rPr>
              <a:t>AA		</a:t>
            </a:r>
            <a:r>
              <a:rPr lang="it-IT" sz="2400">
                <a:solidFill>
                  <a:srgbClr val="000000"/>
                </a:solidFill>
                <a:latin typeface="Tahoma" charset="0"/>
              </a:rPr>
              <a:t>n</a:t>
            </a:r>
            <a:r>
              <a:rPr lang="it-IT" sz="2400" baseline="-25000">
                <a:solidFill>
                  <a:srgbClr val="000000"/>
                </a:solidFill>
                <a:latin typeface="Tahoma" charset="0"/>
              </a:rPr>
              <a:t>Aa	</a:t>
            </a:r>
            <a:r>
              <a:rPr lang="it-IT" sz="2400">
                <a:solidFill>
                  <a:srgbClr val="000000"/>
                </a:solidFill>
                <a:latin typeface="Tahoma" charset="0"/>
              </a:rPr>
              <a:t>n</a:t>
            </a:r>
            <a:r>
              <a:rPr lang="it-IT" sz="2400" baseline="-25000">
                <a:solidFill>
                  <a:srgbClr val="000000"/>
                </a:solidFill>
                <a:latin typeface="Tahoma" charset="0"/>
              </a:rPr>
              <a:t>aa	</a:t>
            </a:r>
            <a:r>
              <a:rPr lang="it-IT" sz="2400">
                <a:solidFill>
                  <a:srgbClr val="000000"/>
                </a:solidFill>
                <a:latin typeface="Tahoma" charset="0"/>
              </a:rPr>
              <a:t>N</a:t>
            </a:r>
          </a:p>
          <a:p>
            <a:pPr marL="374650" indent="-374650">
              <a:spcBef>
                <a:spcPct val="50000"/>
              </a:spcBef>
              <a:tabLst>
                <a:tab pos="1054100" algn="l"/>
                <a:tab pos="1530350" algn="l"/>
                <a:tab pos="2006600" algn="l"/>
                <a:tab pos="2381250" algn="l"/>
                <a:tab pos="2755900" algn="l"/>
                <a:tab pos="3146425" algn="l"/>
                <a:tab pos="3911600" algn="l"/>
                <a:tab pos="3997325" algn="l"/>
              </a:tabLst>
            </a:pPr>
            <a:r>
              <a:rPr lang="it-IT" sz="2400">
                <a:solidFill>
                  <a:srgbClr val="000000"/>
                </a:solidFill>
                <a:latin typeface="Tahoma" charset="0"/>
              </a:rPr>
              <a:t>Controls    m</a:t>
            </a:r>
            <a:r>
              <a:rPr lang="it-IT" sz="2400" baseline="-25000">
                <a:solidFill>
                  <a:srgbClr val="000000"/>
                </a:solidFill>
                <a:latin typeface="Tahoma" charset="0"/>
              </a:rPr>
              <a:t>AA		</a:t>
            </a:r>
            <a:r>
              <a:rPr lang="it-IT" sz="2400">
                <a:solidFill>
                  <a:srgbClr val="000000"/>
                </a:solidFill>
                <a:latin typeface="Tahoma" charset="0"/>
              </a:rPr>
              <a:t>m</a:t>
            </a:r>
            <a:r>
              <a:rPr lang="it-IT" sz="2400" baseline="-25000">
                <a:solidFill>
                  <a:srgbClr val="000000"/>
                </a:solidFill>
                <a:latin typeface="Tahoma" charset="0"/>
              </a:rPr>
              <a:t>Aa	</a:t>
            </a:r>
            <a:r>
              <a:rPr lang="it-IT" sz="2400">
                <a:solidFill>
                  <a:srgbClr val="000000"/>
                </a:solidFill>
                <a:latin typeface="Tahoma" charset="0"/>
              </a:rPr>
              <a:t>m</a:t>
            </a:r>
            <a:r>
              <a:rPr lang="it-IT" sz="2400" baseline="-25000">
                <a:solidFill>
                  <a:srgbClr val="000000"/>
                </a:solidFill>
                <a:latin typeface="Tahoma" charset="0"/>
              </a:rPr>
              <a:t>aa	</a:t>
            </a:r>
            <a:r>
              <a:rPr lang="it-IT" sz="2400">
                <a:solidFill>
                  <a:srgbClr val="000000"/>
                </a:solidFill>
                <a:latin typeface="Tahoma" charset="0"/>
              </a:rPr>
              <a:t>M</a:t>
            </a:r>
          </a:p>
          <a:p>
            <a:pPr marL="374650" indent="-374650">
              <a:spcBef>
                <a:spcPct val="50000"/>
              </a:spcBef>
              <a:tabLst>
                <a:tab pos="1054100" algn="l"/>
                <a:tab pos="1530350" algn="l"/>
                <a:tab pos="2006600" algn="l"/>
                <a:tab pos="2381250" algn="l"/>
                <a:tab pos="2755900" algn="l"/>
                <a:tab pos="3146425" algn="l"/>
                <a:tab pos="3911600" algn="l"/>
                <a:tab pos="3997325" algn="l"/>
              </a:tabLst>
            </a:pPr>
            <a:r>
              <a:rPr lang="it-IT" sz="2400">
                <a:solidFill>
                  <a:srgbClr val="000000"/>
                </a:solidFill>
                <a:latin typeface="Tahoma" charset="0"/>
              </a:rPr>
              <a:t>			t</a:t>
            </a:r>
            <a:r>
              <a:rPr lang="it-IT" sz="2400" baseline="-25000">
                <a:solidFill>
                  <a:srgbClr val="000000"/>
                </a:solidFill>
                <a:latin typeface="Tahoma" charset="0"/>
              </a:rPr>
              <a:t>AA		</a:t>
            </a:r>
            <a:r>
              <a:rPr lang="it-IT" sz="2400">
                <a:solidFill>
                  <a:srgbClr val="000000"/>
                </a:solidFill>
                <a:latin typeface="Tahoma" charset="0"/>
              </a:rPr>
              <a:t>t</a:t>
            </a:r>
            <a:r>
              <a:rPr lang="it-IT" sz="2400" baseline="-25000">
                <a:solidFill>
                  <a:srgbClr val="000000"/>
                </a:solidFill>
                <a:latin typeface="Tahoma" charset="0"/>
              </a:rPr>
              <a:t>Aa		</a:t>
            </a:r>
            <a:r>
              <a:rPr lang="it-IT" sz="2400">
                <a:solidFill>
                  <a:srgbClr val="000000"/>
                </a:solidFill>
                <a:latin typeface="Tahoma" charset="0"/>
              </a:rPr>
              <a:t>t</a:t>
            </a:r>
            <a:r>
              <a:rPr lang="it-IT" sz="2400" baseline="-25000">
                <a:solidFill>
                  <a:srgbClr val="000000"/>
                </a:solidFill>
                <a:latin typeface="Tahoma" charset="0"/>
              </a:rPr>
              <a:t>aa	</a:t>
            </a:r>
            <a:r>
              <a:rPr lang="it-IT" sz="2400">
                <a:solidFill>
                  <a:srgbClr val="000000"/>
                </a:solidFill>
                <a:latin typeface="Tahoma" charset="0"/>
              </a:rPr>
              <a:t>N+M</a:t>
            </a:r>
            <a:endParaRPr lang="it-IT" sz="2400">
              <a:solidFill>
                <a:srgbClr val="000000"/>
              </a:solidFill>
              <a:latin typeface="Tahoma" charset="0"/>
              <a:sym typeface="Symbol" pitchFamily="18" charset="2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3276600" y="3278659"/>
            <a:ext cx="0" cy="184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1998663" y="4715346"/>
            <a:ext cx="42227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743325" y="2521421"/>
            <a:ext cx="160178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C0000"/>
                </a:solidFill>
                <a:latin typeface="Tahoma" charset="0"/>
              </a:rPr>
              <a:t>Genotypes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5791200" y="3235796"/>
            <a:ext cx="0" cy="1871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81000" y="5618634"/>
            <a:ext cx="3741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14300" lvl="1">
              <a:spcBef>
                <a:spcPct val="20000"/>
              </a:spcBef>
            </a:pPr>
            <a:r>
              <a:rPr lang="en-US" sz="2000">
                <a:solidFill>
                  <a:srgbClr val="CC0000"/>
                </a:solidFill>
                <a:latin typeface="Tahoma" charset="0"/>
              </a:rPr>
              <a:t>Pearson’s </a:t>
            </a:r>
            <a:r>
              <a:rPr lang="el-GR" sz="2000">
                <a:solidFill>
                  <a:srgbClr val="CC0000"/>
                </a:solidFill>
                <a:latin typeface="Tahoma" charset="0"/>
                <a:cs typeface="Times New Roman" pitchFamily="18" charset="0"/>
              </a:rPr>
              <a:t>χ</a:t>
            </a:r>
            <a:r>
              <a:rPr lang="en-US" sz="2000" baseline="30000">
                <a:solidFill>
                  <a:srgbClr val="CC0000"/>
                </a:solidFill>
                <a:latin typeface="Tahoma" charset="0"/>
                <a:cs typeface="Times New Roman" pitchFamily="18" charset="0"/>
              </a:rPr>
              <a:t>2</a:t>
            </a:r>
            <a:r>
              <a:rPr lang="en-US" sz="2000">
                <a:solidFill>
                  <a:srgbClr val="CC0000"/>
                </a:solidFill>
                <a:latin typeface="Tahoma" charset="0"/>
                <a:cs typeface="Times New Roman" pitchFamily="18" charset="0"/>
              </a:rPr>
              <a:t> test on 2</a:t>
            </a:r>
            <a:r>
              <a:rPr lang="en-US" sz="2000" i="1">
                <a:solidFill>
                  <a:srgbClr val="CC0000"/>
                </a:solidFill>
                <a:latin typeface="Tahoma" charset="0"/>
                <a:cs typeface="Times New Roman" pitchFamily="18" charset="0"/>
              </a:rPr>
              <a:t>×</a:t>
            </a:r>
            <a:r>
              <a:rPr lang="en-US" sz="2000">
                <a:solidFill>
                  <a:srgbClr val="CC0000"/>
                </a:solidFill>
                <a:latin typeface="Tahoma" charset="0"/>
                <a:cs typeface="Times New Roman" pitchFamily="18" charset="0"/>
              </a:rPr>
              <a:t>3 table: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557338" y="6132984"/>
            <a:ext cx="446246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8925" indent="-288925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it-IT" sz="3200">
                <a:solidFill>
                  <a:srgbClr val="000000"/>
                </a:solidFill>
                <a:latin typeface="Tahoma" charset="0"/>
              </a:rPr>
              <a:t>	  </a:t>
            </a:r>
            <a:r>
              <a:rPr lang="it-IT" sz="3600">
                <a:solidFill>
                  <a:srgbClr val="000000"/>
                </a:solidFill>
                <a:latin typeface="Tahoma" charset="0"/>
                <a:sym typeface="Symbol" pitchFamily="18" charset="2"/>
              </a:rPr>
              <a:t></a:t>
            </a:r>
            <a:r>
              <a:rPr lang="it-IT" sz="3600" baseline="-25000">
                <a:solidFill>
                  <a:srgbClr val="000000"/>
                </a:solidFill>
                <a:latin typeface="Tahoma" charset="0"/>
                <a:sym typeface="Symbol" pitchFamily="18" charset="2"/>
              </a:rPr>
              <a:t>2</a:t>
            </a:r>
            <a:r>
              <a:rPr lang="it-IT" sz="3600" baseline="30000">
                <a:solidFill>
                  <a:srgbClr val="000000"/>
                </a:solidFill>
                <a:latin typeface="Tahoma" charset="0"/>
                <a:sym typeface="Symbol" pitchFamily="18" charset="2"/>
              </a:rPr>
              <a:t>2</a:t>
            </a:r>
            <a:r>
              <a:rPr lang="it-IT" sz="3200" baseline="-25000">
                <a:solidFill>
                  <a:srgbClr val="000000"/>
                </a:solidFill>
                <a:latin typeface="Tahoma" charset="0"/>
                <a:sym typeface="Symbol" pitchFamily="18" charset="2"/>
              </a:rPr>
              <a:t> </a:t>
            </a:r>
            <a:r>
              <a:rPr lang="it-IT" sz="3200">
                <a:solidFill>
                  <a:srgbClr val="000000"/>
                </a:solidFill>
                <a:latin typeface="Tahoma" charset="0"/>
                <a:sym typeface="Symbol" pitchFamily="18" charset="2"/>
              </a:rPr>
              <a:t>=  (O-E)</a:t>
            </a:r>
            <a:r>
              <a:rPr lang="it-IT" sz="3200" baseline="30000">
                <a:solidFill>
                  <a:srgbClr val="000000"/>
                </a:solidFill>
                <a:latin typeface="Tahoma" charset="0"/>
                <a:sym typeface="Symbol" pitchFamily="18" charset="2"/>
              </a:rPr>
              <a:t>2</a:t>
            </a:r>
            <a:endParaRPr lang="it-IT" sz="2000">
              <a:solidFill>
                <a:srgbClr val="000000"/>
              </a:solidFill>
              <a:latin typeface="Tahoma" charset="0"/>
              <a:sym typeface="Symbol" pitchFamily="18" charset="2"/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3233738" y="6712421"/>
            <a:ext cx="152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886200" y="6636221"/>
            <a:ext cx="412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3200">
                <a:solidFill>
                  <a:srgbClr val="000000"/>
                </a:solidFill>
                <a:latin typeface="Tahoma" charset="0"/>
                <a:sym typeface="Symbol" pitchFamily="18" charset="2"/>
              </a:rPr>
              <a:t>E</a:t>
            </a:r>
            <a:endParaRPr lang="ca-ES" sz="2400">
              <a:solidFill>
                <a:srgbClr val="000000"/>
              </a:solidFill>
              <a:latin typeface="Tahoma" charset="0"/>
              <a:sym typeface="Symbol" pitchFamily="18" charset="2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31800" y="2230834"/>
            <a:ext cx="2670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CC3300"/>
                </a:solidFill>
                <a:latin typeface="Tahoma" charset="0"/>
                <a:cs typeface="Times New Roman" pitchFamily="18" charset="0"/>
              </a:rPr>
              <a:t>Genotype-based test :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 txBox="1">
            <a:spLocks noChangeArrowheads="1"/>
          </p:cNvSpPr>
          <p:nvPr/>
        </p:nvSpPr>
        <p:spPr>
          <a:xfrm>
            <a:off x="0" y="115888"/>
            <a:ext cx="8891588" cy="1171575"/>
          </a:xfrm>
          <a:prstGeom prst="rect">
            <a:avLst/>
          </a:prstGeom>
        </p:spPr>
        <p:txBody>
          <a:bodyPr tIns="31748" anchor="ctr"/>
          <a:lstStyle/>
          <a:p>
            <a:pPr marL="0" marR="0" lvl="0" indent="0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lang="en-US" sz="3200" kern="0" dirty="0" smtClean="0">
                <a:solidFill>
                  <a:srgbClr val="FFFFFF"/>
                </a:solidFill>
                <a:latin typeface="Arial Black" charset="0"/>
                <a:ea typeface="+mj-ea"/>
                <a:cs typeface="+mj-cs"/>
              </a:rPr>
              <a:t>Why Genomes? Performing AEs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charset="0"/>
              <a:ea typeface="+mj-ea"/>
              <a:cs typeface="+mj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24000" y="1609997"/>
            <a:ext cx="5943600" cy="95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000" b="1" dirty="0" err="1">
                <a:solidFill>
                  <a:srgbClr val="006600"/>
                </a:solidFill>
              </a:rPr>
              <a:t>SNPator</a:t>
            </a:r>
            <a:r>
              <a:rPr lang="es-ES" sz="2000" b="1" dirty="0">
                <a:solidFill>
                  <a:srgbClr val="006600"/>
                </a:solidFill>
              </a:rPr>
              <a:t> (SNP </a:t>
            </a:r>
            <a:r>
              <a:rPr lang="es-ES" sz="2000" b="1" dirty="0" err="1">
                <a:solidFill>
                  <a:srgbClr val="006600"/>
                </a:solidFill>
              </a:rPr>
              <a:t>Analysis</a:t>
            </a:r>
            <a:r>
              <a:rPr lang="es-ES" sz="2000" b="1" dirty="0">
                <a:solidFill>
                  <a:srgbClr val="006600"/>
                </a:solidFill>
              </a:rPr>
              <a:t> TO </a:t>
            </a:r>
            <a:r>
              <a:rPr lang="es-ES" sz="2000" b="1" dirty="0" err="1">
                <a:solidFill>
                  <a:srgbClr val="006600"/>
                </a:solidFill>
              </a:rPr>
              <a:t>Results</a:t>
            </a:r>
            <a:r>
              <a:rPr lang="es-ES" sz="2000" b="1" dirty="0">
                <a:solidFill>
                  <a:srgbClr val="006600"/>
                </a:solidFill>
              </a:rPr>
              <a:t>)</a:t>
            </a:r>
          </a:p>
          <a:p>
            <a:pPr algn="ctr"/>
            <a:r>
              <a:rPr lang="es-ES" sz="2000" b="1" dirty="0">
                <a:solidFill>
                  <a:srgbClr val="006600"/>
                </a:solidFill>
              </a:rPr>
              <a:t> </a:t>
            </a:r>
            <a:r>
              <a:rPr lang="es-ES" sz="2000" b="1" dirty="0" err="1">
                <a:solidFill>
                  <a:srgbClr val="006600"/>
                </a:solidFill>
              </a:rPr>
              <a:t>An</a:t>
            </a:r>
            <a:r>
              <a:rPr lang="es-ES" sz="2000" b="1" dirty="0">
                <a:solidFill>
                  <a:srgbClr val="006600"/>
                </a:solidFill>
              </a:rPr>
              <a:t> </a:t>
            </a:r>
            <a:r>
              <a:rPr lang="es-ES" sz="2000" b="1" dirty="0" err="1">
                <a:solidFill>
                  <a:srgbClr val="006600"/>
                </a:solidFill>
              </a:rPr>
              <a:t>application</a:t>
            </a:r>
            <a:r>
              <a:rPr lang="es-ES" sz="2000" b="1" dirty="0">
                <a:solidFill>
                  <a:srgbClr val="006600"/>
                </a:solidFill>
              </a:rPr>
              <a:t> </a:t>
            </a:r>
            <a:r>
              <a:rPr lang="es-ES" sz="2000" b="1" dirty="0" err="1">
                <a:solidFill>
                  <a:srgbClr val="006600"/>
                </a:solidFill>
              </a:rPr>
              <a:t>for</a:t>
            </a:r>
            <a:r>
              <a:rPr lang="es-ES" sz="2000" b="1" dirty="0">
                <a:solidFill>
                  <a:srgbClr val="006600"/>
                </a:solidFill>
              </a:rPr>
              <a:t> data </a:t>
            </a:r>
            <a:r>
              <a:rPr lang="es-ES" sz="2000" b="1" dirty="0" err="1">
                <a:solidFill>
                  <a:srgbClr val="006600"/>
                </a:solidFill>
              </a:rPr>
              <a:t>handling</a:t>
            </a:r>
            <a:r>
              <a:rPr lang="es-ES" sz="2000" b="1" dirty="0">
                <a:solidFill>
                  <a:srgbClr val="006600"/>
                </a:solidFill>
              </a:rPr>
              <a:t> and </a:t>
            </a:r>
            <a:r>
              <a:rPr lang="es-ES" sz="2000" b="1" dirty="0" err="1" smtClean="0">
                <a:solidFill>
                  <a:srgbClr val="006600"/>
                </a:solidFill>
              </a:rPr>
              <a:t>analysis</a:t>
            </a:r>
            <a:r>
              <a:rPr lang="es-ES" sz="2000" b="1" dirty="0" smtClean="0"/>
              <a:t>    </a:t>
            </a:r>
            <a:endParaRPr lang="es-ES" sz="2000" b="1" dirty="0"/>
          </a:p>
          <a:p>
            <a:pPr algn="ctr"/>
            <a:r>
              <a:rPr lang="es-ES" sz="2000" dirty="0">
                <a:solidFill>
                  <a:schemeClr val="accent2"/>
                </a:solidFill>
              </a:rPr>
              <a:t>http://www.snpator.org/</a:t>
            </a: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057400" y="2729184"/>
            <a:ext cx="4876800" cy="4291013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 txBox="1">
            <a:spLocks noChangeArrowheads="1"/>
          </p:cNvSpPr>
          <p:nvPr/>
        </p:nvSpPr>
        <p:spPr>
          <a:xfrm>
            <a:off x="0" y="115888"/>
            <a:ext cx="8891588" cy="1171575"/>
          </a:xfrm>
          <a:prstGeom prst="rect">
            <a:avLst/>
          </a:prstGeom>
        </p:spPr>
        <p:txBody>
          <a:bodyPr tIns="31748" anchor="ctr"/>
          <a:lstStyle/>
          <a:p>
            <a:pPr marL="0" marR="0" lvl="0" indent="0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lang="en-US" sz="3200" kern="0" dirty="0" smtClean="0">
                <a:solidFill>
                  <a:srgbClr val="FFFFFF"/>
                </a:solidFill>
                <a:latin typeface="Arial Black" charset="0"/>
                <a:ea typeface="+mj-ea"/>
                <a:cs typeface="+mj-cs"/>
              </a:rPr>
              <a:t>Why Genomes? Performing AEs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charset="0"/>
              <a:ea typeface="+mj-ea"/>
              <a:cs typeface="+mj-cs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9600" y="2339677"/>
            <a:ext cx="771925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23888" y="1609997"/>
            <a:ext cx="5943600" cy="49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800" b="1" dirty="0" smtClean="0">
                <a:solidFill>
                  <a:srgbClr val="006600"/>
                </a:solidFill>
              </a:rPr>
              <a:t>PLINK</a:t>
            </a:r>
            <a:endParaRPr lang="es-ES" sz="2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 txBox="1">
            <a:spLocks noChangeArrowheads="1"/>
          </p:cNvSpPr>
          <p:nvPr/>
        </p:nvSpPr>
        <p:spPr>
          <a:xfrm>
            <a:off x="0" y="115888"/>
            <a:ext cx="8891588" cy="1171575"/>
          </a:xfrm>
          <a:prstGeom prst="rect">
            <a:avLst/>
          </a:prstGeom>
        </p:spPr>
        <p:txBody>
          <a:bodyPr tIns="31748" anchor="ctr"/>
          <a:lstStyle/>
          <a:p>
            <a:pPr marL="0" marR="0" lvl="0" indent="0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lang="en-US" sz="3200" kern="0" dirty="0" smtClean="0">
                <a:solidFill>
                  <a:srgbClr val="FFFFFF"/>
                </a:solidFill>
                <a:latin typeface="Arial Black" charset="0"/>
                <a:ea typeface="+mj-ea"/>
                <a:cs typeface="+mj-cs"/>
              </a:rPr>
              <a:t>Why Genomes? GWAS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charset="0"/>
              <a:ea typeface="+mj-ea"/>
              <a:cs typeface="+mj-cs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9832" y="1656183"/>
            <a:ext cx="7536853" cy="565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36021" y="1375443"/>
            <a:ext cx="9576594" cy="215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503980"/>
            <a:ext cx="10080625" cy="535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420026" y="3820088"/>
            <a:ext cx="9156568" cy="2810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83" tIns="50392" rIns="100783" bIns="50392">
            <a:spAutoFit/>
          </a:bodyPr>
          <a:lstStyle/>
          <a:p>
            <a:pPr algn="ctr" defTabSz="1007943" eaLnBrk="0">
              <a:lnSpc>
                <a:spcPct val="100000"/>
              </a:lnSpc>
              <a:buClrTx/>
              <a:buSzTx/>
            </a:pP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The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Wellcome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 Trust Case Control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Consortium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 (WTCCC)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is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 a UK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wide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collaboration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 of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over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 50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research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groups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 (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clinical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, experimental and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analytical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)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aiming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for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 a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better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understanding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 of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common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human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diseases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.</a:t>
            </a:r>
          </a:p>
          <a:p>
            <a:pPr algn="ctr" defTabSz="1007943" eaLnBrk="0">
              <a:lnSpc>
                <a:spcPct val="100000"/>
              </a:lnSpc>
              <a:buClrTx/>
              <a:buSzTx/>
              <a:buFontTx/>
              <a:buChar char="•"/>
            </a:pPr>
            <a:endParaRPr lang="es-ES" sz="2200" dirty="0">
              <a:solidFill>
                <a:srgbClr val="000000"/>
              </a:solidFill>
              <a:latin typeface="Tahoma" charset="0"/>
              <a:ea typeface="+mn-ea"/>
            </a:endParaRPr>
          </a:p>
          <a:p>
            <a:pPr algn="ctr" defTabSz="1007943" eaLnBrk="0">
              <a:lnSpc>
                <a:spcPct val="100000"/>
              </a:lnSpc>
              <a:buClrTx/>
              <a:buSzTx/>
            </a:pPr>
            <a:endParaRPr lang="es-ES" sz="2200" dirty="0">
              <a:solidFill>
                <a:srgbClr val="000000"/>
              </a:solidFill>
              <a:latin typeface="Tahoma" charset="0"/>
              <a:ea typeface="+mn-ea"/>
            </a:endParaRPr>
          </a:p>
          <a:p>
            <a:pPr algn="ctr" defTabSz="1007943" eaLnBrk="0">
              <a:lnSpc>
                <a:spcPct val="100000"/>
              </a:lnSpc>
              <a:buClrTx/>
              <a:buSzTx/>
            </a:pP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A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combined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genome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wide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association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 (GWA)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study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 of 7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common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diseases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with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 British </a:t>
            </a:r>
            <a:r>
              <a:rPr lang="es-ES" sz="2200" dirty="0" err="1">
                <a:solidFill>
                  <a:srgbClr val="000000"/>
                </a:solidFill>
                <a:latin typeface="Tahoma" charset="0"/>
                <a:ea typeface="+mn-ea"/>
              </a:rPr>
              <a:t>samples</a:t>
            </a:r>
            <a:r>
              <a:rPr lang="es-ES" sz="2200" dirty="0">
                <a:solidFill>
                  <a:srgbClr val="000000"/>
                </a:solidFill>
                <a:latin typeface="Tahoma" charset="0"/>
                <a:ea typeface="+mn-ea"/>
              </a:rPr>
              <a:t>.</a:t>
            </a:r>
            <a:endParaRPr lang="ca-ES" sz="2200" dirty="0">
              <a:solidFill>
                <a:srgbClr val="000000"/>
              </a:solidFill>
              <a:latin typeface="Tahoma" charset="0"/>
              <a:ea typeface="+mn-ea"/>
            </a:endParaRPr>
          </a:p>
        </p:txBody>
      </p:sp>
      <p:sp>
        <p:nvSpPr>
          <p:cNvPr id="130053" name="Text Box 7"/>
          <p:cNvSpPr txBox="1">
            <a:spLocks noChangeArrowheads="1"/>
          </p:cNvSpPr>
          <p:nvPr/>
        </p:nvSpPr>
        <p:spPr bwMode="auto">
          <a:xfrm>
            <a:off x="33254" y="-1749"/>
            <a:ext cx="1466591" cy="50747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100783" tIns="50392" rIns="100783" bIns="50392" anchor="ctr">
            <a:spAutoFit/>
          </a:bodyPr>
          <a:lstStyle/>
          <a:p>
            <a:pPr defTabSz="1007943" eaLnBrk="0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en-GB" altLang="en-GB" sz="2600" dirty="0">
                <a:solidFill>
                  <a:srgbClr val="FF9933"/>
                </a:solidFill>
                <a:ea typeface="+mn-ea"/>
              </a:rPr>
              <a:t>WTCCC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F91AE0-CB2C-474F-A332-E5897D1F74C6}" type="slidenum">
              <a:rPr lang="es-ES"/>
              <a:pPr>
                <a:defRPr/>
              </a:pPr>
              <a:t>18</a:t>
            </a:fld>
            <a:endParaRPr lang="es-ES"/>
          </a:p>
        </p:txBody>
      </p:sp>
      <p:sp>
        <p:nvSpPr>
          <p:cNvPr id="131075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2,000 cases from each of seven diseases:</a:t>
            </a:r>
          </a:p>
          <a:p>
            <a:pPr lvl="1" eaLnBrk="1" hangingPunct="1"/>
            <a:r>
              <a:rPr lang="en-US" smtClean="0"/>
              <a:t>bipolar disorder (BD)</a:t>
            </a:r>
          </a:p>
          <a:p>
            <a:pPr lvl="1" eaLnBrk="1" hangingPunct="1"/>
            <a:r>
              <a:rPr lang="en-US" smtClean="0"/>
              <a:t>coronary artery disease (CAD)</a:t>
            </a:r>
          </a:p>
          <a:p>
            <a:pPr lvl="1" eaLnBrk="1" hangingPunct="1"/>
            <a:r>
              <a:rPr lang="en-US" smtClean="0"/>
              <a:t>Crohn’s disease (CD)</a:t>
            </a:r>
          </a:p>
          <a:p>
            <a:pPr lvl="1" eaLnBrk="1" hangingPunct="1"/>
            <a:r>
              <a:rPr lang="en-US" smtClean="0"/>
              <a:t>hypertension (HT)</a:t>
            </a:r>
          </a:p>
          <a:p>
            <a:pPr lvl="1" eaLnBrk="1" hangingPunct="1"/>
            <a:r>
              <a:rPr lang="en-US" smtClean="0"/>
              <a:t>rheumatoid arthritis (RA)</a:t>
            </a:r>
          </a:p>
          <a:p>
            <a:pPr lvl="1" eaLnBrk="1" hangingPunct="1"/>
            <a:r>
              <a:rPr lang="en-US" smtClean="0"/>
              <a:t>type 1 diabetes (T1D)</a:t>
            </a:r>
          </a:p>
          <a:p>
            <a:pPr lvl="1" eaLnBrk="1" hangingPunct="1"/>
            <a:r>
              <a:rPr lang="en-US" smtClean="0"/>
              <a:t>type 2 diabetes (T2D)</a:t>
            </a:r>
          </a:p>
          <a:p>
            <a:pPr lvl="1" eaLnBrk="1" hangingPunct="1"/>
            <a:endParaRPr lang="en-US" smtClean="0"/>
          </a:p>
        </p:txBody>
      </p:sp>
      <p:pic>
        <p:nvPicPr>
          <p:cNvPr id="131076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4033" y="670222"/>
            <a:ext cx="8496777" cy="96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7" name="Text Box 7"/>
          <p:cNvSpPr txBox="1">
            <a:spLocks noChangeArrowheads="1"/>
          </p:cNvSpPr>
          <p:nvPr/>
        </p:nvSpPr>
        <p:spPr bwMode="auto">
          <a:xfrm>
            <a:off x="33254" y="-1749"/>
            <a:ext cx="1466591" cy="50747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100783" tIns="50392" rIns="100783" bIns="50392" anchor="ctr">
            <a:spAutoFit/>
          </a:bodyPr>
          <a:lstStyle/>
          <a:p>
            <a:pPr defTabSz="1007943" eaLnBrk="0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en-GB" altLang="en-GB" sz="2600" dirty="0">
                <a:solidFill>
                  <a:srgbClr val="FF9933"/>
                </a:solidFill>
                <a:ea typeface="+mn-ea"/>
              </a:rPr>
              <a:t>WTCCC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6F9DEE-DCA1-4290-80E7-373BCC5EB493}" type="slidenum">
              <a:rPr lang="es-ES"/>
              <a:pPr>
                <a:defRPr/>
              </a:pPr>
              <a:t>19</a:t>
            </a:fld>
            <a:endParaRPr lang="es-ES"/>
          </a:p>
        </p:txBody>
      </p:sp>
      <p:sp>
        <p:nvSpPr>
          <p:cNvPr id="13209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3,000 shared controls </a:t>
            </a:r>
          </a:p>
          <a:p>
            <a:pPr lvl="1" eaLnBrk="1" hangingPunct="1"/>
            <a:r>
              <a:rPr lang="en-US" smtClean="0"/>
              <a:t>1,500 representative samples from the 1958 British Birth Cohort</a:t>
            </a:r>
          </a:p>
          <a:p>
            <a:pPr lvl="1" eaLnBrk="1" hangingPunct="1"/>
            <a:r>
              <a:rPr lang="en-US" smtClean="0"/>
              <a:t>1,500 are blood donors recruited by the three national UK Blood Services </a:t>
            </a:r>
          </a:p>
          <a:p>
            <a:pPr eaLnBrk="1" hangingPunct="1"/>
            <a:r>
              <a:rPr lang="en-US" smtClean="0"/>
              <a:t>Affymetrix 500K chip </a:t>
            </a:r>
          </a:p>
        </p:txBody>
      </p:sp>
      <p:pic>
        <p:nvPicPr>
          <p:cNvPr id="132100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4033" y="670222"/>
            <a:ext cx="8496777" cy="96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1" name="Text Box 7"/>
          <p:cNvSpPr txBox="1">
            <a:spLocks noChangeArrowheads="1"/>
          </p:cNvSpPr>
          <p:nvPr/>
        </p:nvSpPr>
        <p:spPr bwMode="auto">
          <a:xfrm>
            <a:off x="33254" y="-1749"/>
            <a:ext cx="1466591" cy="50747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100783" tIns="50392" rIns="100783" bIns="50392" anchor="ctr">
            <a:spAutoFit/>
          </a:bodyPr>
          <a:lstStyle/>
          <a:p>
            <a:pPr defTabSz="1007943" eaLnBrk="0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en-GB" altLang="en-GB" sz="2600" dirty="0">
                <a:solidFill>
                  <a:srgbClr val="FF9933"/>
                </a:solidFill>
                <a:ea typeface="+mn-ea"/>
              </a:rPr>
              <a:t>WTCCC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bb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5650" y="1557338"/>
            <a:ext cx="8737600" cy="3957637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469063" y="1557338"/>
            <a:ext cx="3044825" cy="776287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0" y="503238"/>
            <a:ext cx="5461000" cy="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</p:spPr>
        <p:txBody>
          <a:bodyPr lIns="100772" tIns="50387" rIns="100772" bIns="50387"/>
          <a:lstStyle/>
          <a:p>
            <a:pPr defTabSz="1007838" hangingPunct="1">
              <a:lnSpc>
                <a:spcPct val="100000"/>
              </a:lnSpc>
              <a:buClrTx/>
              <a:buSzTx/>
              <a:defRPr/>
            </a:pPr>
            <a:endParaRPr lang="en-US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268293" name="Text Box 5"/>
          <p:cNvSpPr txBox="1">
            <a:spLocks noChangeArrowheads="1"/>
          </p:cNvSpPr>
          <p:nvPr/>
        </p:nvSpPr>
        <p:spPr bwMode="auto">
          <a:xfrm>
            <a:off x="-34925" y="77788"/>
            <a:ext cx="1619250" cy="3778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lIns="100772" tIns="50387" rIns="100772" bIns="50387" anchor="ctr">
            <a:spAutoFit/>
          </a:bodyPr>
          <a:lstStyle/>
          <a:p>
            <a:pPr algn="ctr" defTabSz="1007838" eaLnBrk="0">
              <a:lnSpc>
                <a:spcPct val="100000"/>
              </a:lnSpc>
              <a:spcBef>
                <a:spcPct val="50000"/>
              </a:spcBef>
              <a:buClrTx/>
              <a:buSzTx/>
              <a:defRPr/>
            </a:pPr>
            <a:r>
              <a:rPr lang="en-GB" altLang="en-GB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+mn-ea"/>
                <a:cs typeface="Arial" charset="0"/>
              </a:rPr>
              <a:t>From where?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39BD0-0134-44D8-AF1F-DC93F9C595DB}" type="slidenum">
              <a:rPr lang="es-ES"/>
              <a:pPr>
                <a:defRPr/>
              </a:pPr>
              <a:t>20</a:t>
            </a:fld>
            <a:endParaRPr lang="es-ES"/>
          </a:p>
        </p:txBody>
      </p:sp>
      <p:sp>
        <p:nvSpPr>
          <p:cNvPr id="1331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4031" y="1727176"/>
            <a:ext cx="9072563" cy="4989035"/>
          </a:xfrm>
        </p:spPr>
        <p:txBody>
          <a:bodyPr/>
          <a:lstStyle/>
          <a:p>
            <a:pPr eaLnBrk="1" hangingPunct="1"/>
            <a:r>
              <a:rPr lang="en-US" smtClean="0"/>
              <a:t>Genome-wide scan for allele frequency differences between controls.</a:t>
            </a:r>
          </a:p>
          <a:p>
            <a:pPr eaLnBrk="1" hangingPunct="1">
              <a:buFontTx/>
              <a:buNone/>
            </a:pPr>
            <a:endParaRPr lang="en-US" smtClean="0"/>
          </a:p>
        </p:txBody>
      </p:sp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00130" y="2771882"/>
            <a:ext cx="6048375" cy="4542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5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4033" y="670222"/>
            <a:ext cx="8496777" cy="96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6" name="Text Box 7"/>
          <p:cNvSpPr txBox="1">
            <a:spLocks noChangeArrowheads="1"/>
          </p:cNvSpPr>
          <p:nvPr/>
        </p:nvSpPr>
        <p:spPr bwMode="auto">
          <a:xfrm>
            <a:off x="33254" y="-1749"/>
            <a:ext cx="1466591" cy="50747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100783" tIns="50392" rIns="100783" bIns="50392" anchor="ctr">
            <a:spAutoFit/>
          </a:bodyPr>
          <a:lstStyle/>
          <a:p>
            <a:pPr defTabSz="1007943" eaLnBrk="0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en-GB" altLang="en-GB" sz="2600" dirty="0">
                <a:solidFill>
                  <a:srgbClr val="FF9933"/>
                </a:solidFill>
                <a:ea typeface="+mn-ea"/>
              </a:rPr>
              <a:t>WTCCC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453ACB-D30E-428A-BE0F-5869B8F8CE60}" type="slidenum">
              <a:rPr lang="es-ES"/>
              <a:pPr>
                <a:defRPr/>
              </a:pPr>
              <a:t>21</a:t>
            </a:fld>
            <a:endParaRPr lang="es-ES"/>
          </a:p>
        </p:txBody>
      </p:sp>
      <p:sp>
        <p:nvSpPr>
          <p:cNvPr id="1341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4031" y="1807674"/>
            <a:ext cx="9072563" cy="4989035"/>
          </a:xfrm>
        </p:spPr>
        <p:txBody>
          <a:bodyPr/>
          <a:lstStyle/>
          <a:p>
            <a:pPr eaLnBrk="1" hangingPunct="1"/>
            <a:r>
              <a:rPr lang="en-US" smtClean="0"/>
              <a:t>Genome-wide picture of geographic variation.</a:t>
            </a:r>
          </a:p>
          <a:p>
            <a:pPr eaLnBrk="1" hangingPunct="1">
              <a:buFontTx/>
              <a:buNone/>
            </a:pPr>
            <a:endParaRPr lang="en-US" smtClean="0"/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016125" y="2817379"/>
            <a:ext cx="6048375" cy="474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9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4033" y="670222"/>
            <a:ext cx="8496777" cy="96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0" name="Text Box 7"/>
          <p:cNvSpPr txBox="1">
            <a:spLocks noChangeArrowheads="1"/>
          </p:cNvSpPr>
          <p:nvPr/>
        </p:nvSpPr>
        <p:spPr bwMode="auto">
          <a:xfrm>
            <a:off x="33254" y="-1749"/>
            <a:ext cx="1466591" cy="50747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100783" tIns="50392" rIns="100783" bIns="50392" anchor="ctr">
            <a:spAutoFit/>
          </a:bodyPr>
          <a:lstStyle/>
          <a:p>
            <a:pPr defTabSz="1007943" eaLnBrk="0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en-GB" altLang="en-GB" sz="2600" dirty="0">
                <a:solidFill>
                  <a:srgbClr val="FF9933"/>
                </a:solidFill>
                <a:ea typeface="+mn-ea"/>
              </a:rPr>
              <a:t>WTCCC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9132" y="21002"/>
            <a:ext cx="8890988" cy="50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83" tIns="50392" rIns="100783" bIns="50392">
            <a:spAutoFit/>
          </a:bodyPr>
          <a:lstStyle/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es-ES" sz="2600" dirty="0" smtClean="0">
                <a:solidFill>
                  <a:srgbClr val="FFC000"/>
                </a:solidFill>
                <a:latin typeface="Tahoma" pitchFamily="34" charset="0"/>
                <a:ea typeface="+mn-ea"/>
              </a:rPr>
              <a:t>A posteriori control </a:t>
            </a:r>
            <a:r>
              <a:rPr lang="es-ES" sz="2600" dirty="0">
                <a:solidFill>
                  <a:srgbClr val="FFC000"/>
                </a:solidFill>
                <a:latin typeface="Tahoma" pitchFamily="34" charset="0"/>
                <a:ea typeface="+mn-ea"/>
              </a:rPr>
              <a:t>of </a:t>
            </a:r>
            <a:r>
              <a:rPr lang="es-ES" sz="2600" dirty="0" err="1" smtClean="0">
                <a:solidFill>
                  <a:srgbClr val="FFC000"/>
                </a:solidFill>
                <a:latin typeface="Tahoma" pitchFamily="34" charset="0"/>
                <a:ea typeface="+mn-ea"/>
              </a:rPr>
              <a:t>stratification</a:t>
            </a:r>
            <a:r>
              <a:rPr lang="es-ES" sz="2600" dirty="0" smtClean="0">
                <a:solidFill>
                  <a:srgbClr val="FFC000"/>
                </a:solidFill>
                <a:latin typeface="Tahoma" pitchFamily="34" charset="0"/>
                <a:ea typeface="+mn-ea"/>
              </a:rPr>
              <a:t> (</a:t>
            </a:r>
            <a:r>
              <a:rPr lang="es-ES" sz="2600" dirty="0" err="1" smtClean="0">
                <a:solidFill>
                  <a:srgbClr val="FFC000"/>
                </a:solidFill>
                <a:latin typeface="Tahoma" pitchFamily="34" charset="0"/>
                <a:ea typeface="+mn-ea"/>
              </a:rPr>
              <a:t>brute</a:t>
            </a:r>
            <a:r>
              <a:rPr lang="es-ES" sz="2600" dirty="0" smtClean="0">
                <a:solidFill>
                  <a:srgbClr val="FFC000"/>
                </a:solidFill>
                <a:latin typeface="Tahoma" pitchFamily="34" charset="0"/>
                <a:ea typeface="+mn-ea"/>
              </a:rPr>
              <a:t> </a:t>
            </a:r>
            <a:r>
              <a:rPr lang="es-ES" sz="2600" dirty="0" err="1" smtClean="0">
                <a:solidFill>
                  <a:srgbClr val="FFC000"/>
                </a:solidFill>
                <a:latin typeface="Tahoma" pitchFamily="34" charset="0"/>
                <a:ea typeface="+mn-ea"/>
              </a:rPr>
              <a:t>force</a:t>
            </a:r>
            <a:r>
              <a:rPr lang="es-ES" sz="2600" dirty="0" smtClean="0">
                <a:solidFill>
                  <a:srgbClr val="FFC000"/>
                </a:solidFill>
                <a:latin typeface="Tahoma" pitchFamily="34" charset="0"/>
                <a:ea typeface="+mn-ea"/>
              </a:rPr>
              <a:t>!!)</a:t>
            </a:r>
            <a:endParaRPr lang="ca-ES" sz="2600" dirty="0">
              <a:solidFill>
                <a:srgbClr val="FFC000"/>
              </a:solidFill>
              <a:latin typeface="Tahoma" pitchFamily="34" charset="0"/>
              <a:ea typeface="+mn-e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13559" y="1553933"/>
            <a:ext cx="6694739" cy="5631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1031430" y="912077"/>
            <a:ext cx="7858998" cy="407120"/>
          </a:xfrm>
          <a:prstGeom prst="rect">
            <a:avLst/>
          </a:prstGeom>
        </p:spPr>
        <p:txBody>
          <a:bodyPr wrap="square" lIns="100783" tIns="50392" rIns="100783" bIns="50392">
            <a:spAutoFit/>
          </a:bodyPr>
          <a:lstStyle/>
          <a:p>
            <a:pPr marL="0" lvl="1" indent="0" algn="ctr" defTabSz="1007943" hangingPunct="1">
              <a:lnSpc>
                <a:spcPct val="90000"/>
              </a:lnSpc>
              <a:spcBef>
                <a:spcPct val="50000"/>
              </a:spcBef>
              <a:buClrTx/>
              <a:buSzTx/>
            </a:pPr>
            <a:r>
              <a:rPr lang="en-US" sz="2200" dirty="0" smtClean="0">
                <a:solidFill>
                  <a:srgbClr val="009900"/>
                </a:solidFill>
                <a:latin typeface="Tahoma" pitchFamily="34" charset="0"/>
                <a:ea typeface="+mn-ea"/>
              </a:rPr>
              <a:t>The WTCCC case: non-fitting subjects just removed</a:t>
            </a:r>
            <a:endParaRPr lang="en-US" sz="2200" dirty="0">
              <a:solidFill>
                <a:srgbClr val="009900"/>
              </a:solidFill>
              <a:latin typeface="Tahoma" pitchFamily="34" charset="0"/>
              <a:ea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9132" y="21002"/>
            <a:ext cx="8890988" cy="50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83" tIns="50392" rIns="100783" bIns="50392">
            <a:spAutoFit/>
          </a:bodyPr>
          <a:lstStyle/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es-ES" sz="2600" dirty="0" smtClean="0">
                <a:solidFill>
                  <a:srgbClr val="FFC000"/>
                </a:solidFill>
                <a:latin typeface="Tahoma" pitchFamily="34" charset="0"/>
                <a:ea typeface="+mn-ea"/>
              </a:rPr>
              <a:t>A posteriori control </a:t>
            </a:r>
            <a:r>
              <a:rPr lang="es-ES" sz="2600" dirty="0">
                <a:solidFill>
                  <a:srgbClr val="FFC000"/>
                </a:solidFill>
                <a:latin typeface="Tahoma" pitchFamily="34" charset="0"/>
                <a:ea typeface="+mn-ea"/>
              </a:rPr>
              <a:t>of </a:t>
            </a:r>
            <a:r>
              <a:rPr lang="es-ES" sz="2600" dirty="0" err="1" smtClean="0">
                <a:solidFill>
                  <a:srgbClr val="FFC000"/>
                </a:solidFill>
                <a:latin typeface="Tahoma" pitchFamily="34" charset="0"/>
                <a:ea typeface="+mn-ea"/>
              </a:rPr>
              <a:t>stratification</a:t>
            </a:r>
            <a:r>
              <a:rPr lang="es-ES" sz="2600" dirty="0" smtClean="0">
                <a:solidFill>
                  <a:srgbClr val="FFC000"/>
                </a:solidFill>
                <a:latin typeface="Tahoma" pitchFamily="34" charset="0"/>
                <a:ea typeface="+mn-ea"/>
              </a:rPr>
              <a:t> (</a:t>
            </a:r>
            <a:r>
              <a:rPr lang="es-ES" sz="2600" dirty="0" err="1" smtClean="0">
                <a:solidFill>
                  <a:srgbClr val="FFC000"/>
                </a:solidFill>
                <a:latin typeface="Tahoma" pitchFamily="34" charset="0"/>
                <a:ea typeface="+mn-ea"/>
              </a:rPr>
              <a:t>brute</a:t>
            </a:r>
            <a:r>
              <a:rPr lang="es-ES" sz="2600" dirty="0" smtClean="0">
                <a:solidFill>
                  <a:srgbClr val="FFC000"/>
                </a:solidFill>
                <a:latin typeface="Tahoma" pitchFamily="34" charset="0"/>
                <a:ea typeface="+mn-ea"/>
              </a:rPr>
              <a:t> </a:t>
            </a:r>
            <a:r>
              <a:rPr lang="es-ES" sz="2600" dirty="0" err="1" smtClean="0">
                <a:solidFill>
                  <a:srgbClr val="FFC000"/>
                </a:solidFill>
                <a:latin typeface="Tahoma" pitchFamily="34" charset="0"/>
                <a:ea typeface="+mn-ea"/>
              </a:rPr>
              <a:t>force</a:t>
            </a:r>
            <a:r>
              <a:rPr lang="es-ES" sz="2600" dirty="0" smtClean="0">
                <a:solidFill>
                  <a:srgbClr val="FFC000"/>
                </a:solidFill>
                <a:latin typeface="Tahoma" pitchFamily="34" charset="0"/>
                <a:ea typeface="+mn-ea"/>
              </a:rPr>
              <a:t>!!)</a:t>
            </a:r>
            <a:endParaRPr lang="ca-ES" sz="2600" dirty="0">
              <a:solidFill>
                <a:srgbClr val="FFC000"/>
              </a:solidFill>
              <a:latin typeface="Tahoma" pitchFamily="34" charset="0"/>
              <a:ea typeface="+mn-ea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031430" y="912077"/>
            <a:ext cx="7858998" cy="407120"/>
          </a:xfrm>
          <a:prstGeom prst="rect">
            <a:avLst/>
          </a:prstGeom>
        </p:spPr>
        <p:txBody>
          <a:bodyPr wrap="square" lIns="100783" tIns="50392" rIns="100783" bIns="50392">
            <a:spAutoFit/>
          </a:bodyPr>
          <a:lstStyle/>
          <a:p>
            <a:pPr marL="0" lvl="1" indent="0" algn="ctr" defTabSz="1007943" hangingPunct="1">
              <a:lnSpc>
                <a:spcPct val="90000"/>
              </a:lnSpc>
              <a:spcBef>
                <a:spcPct val="50000"/>
              </a:spcBef>
              <a:buClrTx/>
              <a:buSzTx/>
            </a:pPr>
            <a:r>
              <a:rPr lang="en-US" sz="2200" dirty="0" smtClean="0">
                <a:solidFill>
                  <a:srgbClr val="009900"/>
                </a:solidFill>
                <a:latin typeface="Tahoma" pitchFamily="34" charset="0"/>
                <a:ea typeface="+mn-ea"/>
              </a:rPr>
              <a:t>The Importance of Stratification</a:t>
            </a:r>
            <a:endParaRPr lang="en-US" sz="2200" dirty="0">
              <a:solidFill>
                <a:srgbClr val="009900"/>
              </a:solidFill>
              <a:latin typeface="Tahoma" pitchFamily="34" charset="0"/>
              <a:ea typeface="+mn-ea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31949" y="4016647"/>
            <a:ext cx="243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>
            <a:spAutoFit/>
          </a:bodyPr>
          <a:lstStyle/>
          <a:p>
            <a:pPr algn="ctr"/>
            <a:r>
              <a:rPr lang="en-GB" sz="1800">
                <a:solidFill>
                  <a:srgbClr val="000000"/>
                </a:solidFill>
              </a:rPr>
              <a:t>Population structure within Europe.</a:t>
            </a:r>
          </a:p>
        </p:txBody>
      </p:sp>
      <p:pic>
        <p:nvPicPr>
          <p:cNvPr id="9" name="Picture 3" descr="nature07331-f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75149" y="1719535"/>
            <a:ext cx="3673475" cy="476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5 Rectángulo"/>
          <p:cNvSpPr>
            <a:spLocks noChangeArrowheads="1"/>
          </p:cNvSpPr>
          <p:nvPr/>
        </p:nvSpPr>
        <p:spPr bwMode="auto">
          <a:xfrm>
            <a:off x="1431949" y="6712222"/>
            <a:ext cx="6173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a-DK" sz="1400" i="1">
                <a:solidFill>
                  <a:srgbClr val="000000"/>
                </a:solidFill>
                <a:latin typeface="Tahoma" charset="0"/>
              </a:rPr>
              <a:t>November et al Nature </a:t>
            </a:r>
            <a:r>
              <a:rPr lang="da-DK" sz="1400" b="1">
                <a:solidFill>
                  <a:srgbClr val="000000"/>
                </a:solidFill>
                <a:latin typeface="Tahoma" charset="0"/>
              </a:rPr>
              <a:t>456</a:t>
            </a:r>
            <a:r>
              <a:rPr lang="da-DK" sz="1400">
                <a:solidFill>
                  <a:srgbClr val="000000"/>
                </a:solidFill>
                <a:latin typeface="Tahoma" charset="0"/>
              </a:rPr>
              <a:t>, 98-101 (6 November 2008)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CB21D7-C352-4DF0-B908-63F36A3FC8A6}" type="slidenum">
              <a:rPr lang="en-US" altLang="en-US"/>
              <a:pPr>
                <a:defRPr/>
              </a:pPr>
              <a:t>24</a:t>
            </a:fld>
            <a:endParaRPr lang="en-US" altLang="en-US"/>
          </a:p>
        </p:txBody>
      </p:sp>
      <p:pic>
        <p:nvPicPr>
          <p:cNvPr id="135171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08063" y="1343942"/>
            <a:ext cx="8096002" cy="495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2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6283" y="367484"/>
            <a:ext cx="8496776" cy="96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5348D-A6C4-4B3E-8A42-62E69A6AEDC5}" type="slidenum">
              <a:rPr lang="en-US" altLang="en-US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136195" name="Picture 2"/>
          <p:cNvPicPr>
            <a:picLocks noChangeAspect="1" noChangeArrowheads="1"/>
          </p:cNvPicPr>
          <p:nvPr/>
        </p:nvPicPr>
        <p:blipFill>
          <a:blip r:embed="rId3" cstate="screen"/>
          <a:srcRect l="16702" r="1965"/>
          <a:stretch>
            <a:fillRect/>
          </a:stretch>
        </p:blipFill>
        <p:spPr bwMode="auto">
          <a:xfrm>
            <a:off x="2182387" y="1795424"/>
            <a:ext cx="5283577" cy="530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4033" y="670222"/>
            <a:ext cx="8496777" cy="96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7" name="Text Box 7"/>
          <p:cNvSpPr txBox="1">
            <a:spLocks noChangeArrowheads="1"/>
          </p:cNvSpPr>
          <p:nvPr/>
        </p:nvSpPr>
        <p:spPr bwMode="auto">
          <a:xfrm>
            <a:off x="33254" y="-1749"/>
            <a:ext cx="1466591" cy="50747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100783" tIns="50392" rIns="100783" bIns="50392" anchor="ctr">
            <a:spAutoFit/>
          </a:bodyPr>
          <a:lstStyle/>
          <a:p>
            <a:pPr defTabSz="1007943" eaLnBrk="0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en-GB" altLang="en-GB" sz="2600" dirty="0">
                <a:solidFill>
                  <a:srgbClr val="FF9933"/>
                </a:solidFill>
                <a:ea typeface="+mn-ea"/>
              </a:rPr>
              <a:t>WTCCC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6D568F-5787-4BF2-933A-785C049DAF9E}" type="slidenum">
              <a:rPr lang="en-US" altLang="en-US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5779" y="1636182"/>
            <a:ext cx="4580033" cy="512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40312" y="1636180"/>
            <a:ext cx="4739294" cy="52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1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4033" y="670222"/>
            <a:ext cx="8496777" cy="96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2" name="Text Box 7"/>
          <p:cNvSpPr txBox="1">
            <a:spLocks noChangeArrowheads="1"/>
          </p:cNvSpPr>
          <p:nvPr/>
        </p:nvSpPr>
        <p:spPr bwMode="auto">
          <a:xfrm>
            <a:off x="33254" y="-1749"/>
            <a:ext cx="1466591" cy="50747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100783" tIns="50392" rIns="100783" bIns="50392" anchor="ctr">
            <a:spAutoFit/>
          </a:bodyPr>
          <a:lstStyle/>
          <a:p>
            <a:pPr defTabSz="1007943" eaLnBrk="0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en-GB" altLang="en-GB" sz="2600" dirty="0">
                <a:solidFill>
                  <a:srgbClr val="FF9933"/>
                </a:solidFill>
                <a:ea typeface="+mn-ea"/>
              </a:rPr>
              <a:t>WTCCC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BACC39-0D12-4380-9D25-B10DCA19C325}" type="slidenum">
              <a:rPr lang="en-US" altLang="en-US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138243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09370" y="1795424"/>
            <a:ext cx="5829611" cy="533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4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4033" y="670222"/>
            <a:ext cx="8496777" cy="96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5" name="Text Box 7"/>
          <p:cNvSpPr txBox="1">
            <a:spLocks noChangeArrowheads="1"/>
          </p:cNvSpPr>
          <p:nvPr/>
        </p:nvSpPr>
        <p:spPr bwMode="auto">
          <a:xfrm>
            <a:off x="33254" y="-1749"/>
            <a:ext cx="1466591" cy="50747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100783" tIns="50392" rIns="100783" bIns="50392" anchor="ctr">
            <a:spAutoFit/>
          </a:bodyPr>
          <a:lstStyle/>
          <a:p>
            <a:pPr defTabSz="1007943" eaLnBrk="0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en-GB" altLang="en-GB" sz="2600" dirty="0">
                <a:solidFill>
                  <a:srgbClr val="FF9933"/>
                </a:solidFill>
                <a:ea typeface="+mn-ea"/>
              </a:rPr>
              <a:t>WTCCC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36A069-98AC-4B48-BE94-3096D578B0CC}" type="slidenum">
              <a:rPr lang="en-US" altLang="en-US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139267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300391" y="587975"/>
            <a:ext cx="2803674" cy="213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52408" y="5207778"/>
            <a:ext cx="2929682" cy="206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9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4033" y="2771883"/>
            <a:ext cx="6415898" cy="99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0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88038" y="4031828"/>
            <a:ext cx="6310891" cy="95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1" name="Oval 6"/>
          <p:cNvSpPr>
            <a:spLocks noChangeArrowheads="1"/>
          </p:cNvSpPr>
          <p:nvPr/>
        </p:nvSpPr>
        <p:spPr bwMode="auto">
          <a:xfrm>
            <a:off x="3696229" y="2435895"/>
            <a:ext cx="504031" cy="1427939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100783" tIns="50392" rIns="100783" bIns="50392" anchor="ctr"/>
          <a:lstStyle/>
          <a:p>
            <a:pPr defTabSz="1007943" eaLnBrk="0">
              <a:lnSpc>
                <a:spcPct val="100000"/>
              </a:lnSpc>
              <a:buClrTx/>
              <a:buSzTx/>
              <a:buFontTx/>
              <a:buChar char="•"/>
            </a:pPr>
            <a:endParaRPr lang="es-ES" sz="2600" dirty="0">
              <a:solidFill>
                <a:srgbClr val="000000"/>
              </a:solidFill>
              <a:latin typeface="Tahoma" charset="0"/>
              <a:ea typeface="+mn-ea"/>
            </a:endParaRPr>
          </a:p>
        </p:txBody>
      </p:sp>
      <p:sp>
        <p:nvSpPr>
          <p:cNvPr id="139272" name="Oval 7"/>
          <p:cNvSpPr>
            <a:spLocks noChangeArrowheads="1"/>
          </p:cNvSpPr>
          <p:nvPr/>
        </p:nvSpPr>
        <p:spPr bwMode="auto">
          <a:xfrm>
            <a:off x="4620288" y="3863835"/>
            <a:ext cx="504031" cy="1427939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100783" tIns="50392" rIns="100783" bIns="50392" anchor="ctr"/>
          <a:lstStyle/>
          <a:p>
            <a:pPr defTabSz="1007943" eaLnBrk="0">
              <a:lnSpc>
                <a:spcPct val="100000"/>
              </a:lnSpc>
              <a:buClrTx/>
              <a:buSzTx/>
              <a:buFontTx/>
              <a:buChar char="•"/>
            </a:pPr>
            <a:endParaRPr lang="es-ES" sz="2600" dirty="0">
              <a:solidFill>
                <a:srgbClr val="000000"/>
              </a:solidFill>
              <a:latin typeface="Tahoma" charset="0"/>
              <a:ea typeface="+mn-ea"/>
            </a:endParaRPr>
          </a:p>
        </p:txBody>
      </p:sp>
      <p:sp>
        <p:nvSpPr>
          <p:cNvPr id="139273" name="Line 8"/>
          <p:cNvSpPr>
            <a:spLocks noChangeShapeType="1"/>
          </p:cNvSpPr>
          <p:nvPr/>
        </p:nvSpPr>
        <p:spPr bwMode="auto">
          <a:xfrm flipV="1">
            <a:off x="4200260" y="2267903"/>
            <a:ext cx="1932120" cy="92396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100783" tIns="50392" rIns="100783" bIns="50392"/>
          <a:lstStyle/>
          <a:p>
            <a:pPr defTabSz="1007943" hangingPunct="1">
              <a:lnSpc>
                <a:spcPct val="100000"/>
              </a:lnSpc>
              <a:buClrTx/>
              <a:buSzTx/>
            </a:pPr>
            <a:endParaRPr lang="en-US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39274" name="Line 9"/>
          <p:cNvSpPr>
            <a:spLocks noChangeShapeType="1"/>
          </p:cNvSpPr>
          <p:nvPr/>
        </p:nvSpPr>
        <p:spPr bwMode="auto">
          <a:xfrm>
            <a:off x="5040312" y="5039783"/>
            <a:ext cx="1512094" cy="92396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100783" tIns="50392" rIns="100783" bIns="50392"/>
          <a:lstStyle/>
          <a:p>
            <a:pPr defTabSz="1007943" hangingPunct="1">
              <a:lnSpc>
                <a:spcPct val="100000"/>
              </a:lnSpc>
              <a:buClrTx/>
              <a:buSzTx/>
            </a:pPr>
            <a:endParaRPr lang="en-US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39275" name="Line 10"/>
          <p:cNvSpPr>
            <a:spLocks noChangeShapeType="1"/>
          </p:cNvSpPr>
          <p:nvPr/>
        </p:nvSpPr>
        <p:spPr bwMode="auto">
          <a:xfrm flipV="1">
            <a:off x="9660599" y="7055697"/>
            <a:ext cx="420026" cy="50397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lIns="100783" tIns="50392" rIns="100783" bIns="50392"/>
          <a:lstStyle/>
          <a:p>
            <a:pPr defTabSz="1007943" hangingPunct="1">
              <a:lnSpc>
                <a:spcPct val="100000"/>
              </a:lnSpc>
              <a:buClrTx/>
              <a:buSzTx/>
            </a:pPr>
            <a:endParaRPr lang="en-US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39276" name="Text Box 7"/>
          <p:cNvSpPr txBox="1">
            <a:spLocks noChangeArrowheads="1"/>
          </p:cNvSpPr>
          <p:nvPr/>
        </p:nvSpPr>
        <p:spPr bwMode="auto">
          <a:xfrm>
            <a:off x="33254" y="-1749"/>
            <a:ext cx="1466591" cy="50747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100783" tIns="50392" rIns="100783" bIns="50392" anchor="ctr">
            <a:spAutoFit/>
          </a:bodyPr>
          <a:lstStyle/>
          <a:p>
            <a:pPr defTabSz="1007943" eaLnBrk="0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en-GB" altLang="en-GB" sz="2600" dirty="0">
                <a:solidFill>
                  <a:srgbClr val="FF9933"/>
                </a:solidFill>
                <a:ea typeface="+mn-ea"/>
              </a:rPr>
              <a:t>WTCCC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13F8D-4E73-4062-BEAF-A84BFD1E0533}" type="slidenum">
              <a:rPr lang="en-US" altLang="en-US"/>
              <a:pPr>
                <a:defRPr/>
              </a:pPr>
              <a:t>29</a:t>
            </a:fld>
            <a:endParaRPr lang="en-US" altLang="en-US"/>
          </a:p>
        </p:txBody>
      </p:sp>
      <p:pic>
        <p:nvPicPr>
          <p:cNvPr id="140291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36021" y="1160200"/>
            <a:ext cx="9408583" cy="594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2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6283" y="367484"/>
            <a:ext cx="8496776" cy="96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0" y="503238"/>
            <a:ext cx="5461000" cy="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</p:spPr>
        <p:txBody>
          <a:bodyPr lIns="100772" tIns="50387" rIns="100772" bIns="50387"/>
          <a:lstStyle/>
          <a:p>
            <a:pPr defTabSz="1007838" hangingPunct="1">
              <a:lnSpc>
                <a:spcPct val="100000"/>
              </a:lnSpc>
              <a:buClrTx/>
              <a:buSzTx/>
              <a:defRPr/>
            </a:pPr>
            <a:endParaRPr lang="en-US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268293" name="Text Box 5"/>
          <p:cNvSpPr txBox="1">
            <a:spLocks noChangeArrowheads="1"/>
          </p:cNvSpPr>
          <p:nvPr/>
        </p:nvSpPr>
        <p:spPr bwMode="auto">
          <a:xfrm>
            <a:off x="-34925" y="77788"/>
            <a:ext cx="1619250" cy="3778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lIns="100772" tIns="50387" rIns="100772" bIns="50387" anchor="ctr">
            <a:spAutoFit/>
          </a:bodyPr>
          <a:lstStyle/>
          <a:p>
            <a:pPr algn="ctr" defTabSz="1007838" eaLnBrk="0">
              <a:lnSpc>
                <a:spcPct val="100000"/>
              </a:lnSpc>
              <a:spcBef>
                <a:spcPct val="50000"/>
              </a:spcBef>
              <a:buClrTx/>
              <a:buSzTx/>
              <a:defRPr/>
            </a:pPr>
            <a:r>
              <a:rPr lang="en-GB" altLang="en-GB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+mn-ea"/>
                <a:cs typeface="Arial" charset="0"/>
              </a:rPr>
              <a:t>From where?</a:t>
            </a:r>
          </a:p>
        </p:txBody>
      </p:sp>
      <p:pic>
        <p:nvPicPr>
          <p:cNvPr id="6" name="Picture 2" descr="ftl0804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4800" y="3276600"/>
            <a:ext cx="4754563" cy="3217863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7" name="Picture 3" descr="ftl0801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95738" y="620713"/>
            <a:ext cx="4913312" cy="3263900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13623A-EA77-416D-9520-ADD31B96FEC3}" type="slidenum">
              <a:rPr lang="en-US" altLang="en-US"/>
              <a:pPr>
                <a:defRPr/>
              </a:pPr>
              <a:t>30</a:t>
            </a:fld>
            <a:endParaRPr lang="en-US" altLang="en-US"/>
          </a:p>
        </p:txBody>
      </p:sp>
      <p:pic>
        <p:nvPicPr>
          <p:cNvPr id="14131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44083" y="1427940"/>
            <a:ext cx="7380208" cy="555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6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4033" y="670222"/>
            <a:ext cx="8496777" cy="96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7" name="Text Box 7"/>
          <p:cNvSpPr txBox="1">
            <a:spLocks noChangeArrowheads="1"/>
          </p:cNvSpPr>
          <p:nvPr/>
        </p:nvSpPr>
        <p:spPr bwMode="auto">
          <a:xfrm>
            <a:off x="33254" y="-1749"/>
            <a:ext cx="1466591" cy="50747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100783" tIns="50392" rIns="100783" bIns="50392" anchor="ctr">
            <a:spAutoFit/>
          </a:bodyPr>
          <a:lstStyle/>
          <a:p>
            <a:pPr defTabSz="1007943" eaLnBrk="0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en-GB" altLang="en-GB" sz="2600" dirty="0">
                <a:solidFill>
                  <a:srgbClr val="FF9933"/>
                </a:solidFill>
                <a:ea typeface="+mn-ea"/>
              </a:rPr>
              <a:t>WTCCC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891588" cy="1171575"/>
          </a:xfrm>
        </p:spPr>
        <p:txBody>
          <a:bodyPr tIns="31748"/>
          <a:lstStyle/>
          <a:p>
            <a:pPr algn="l" eaLnBrk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3600" b="1" dirty="0" smtClean="0"/>
              <a:t>  </a:t>
            </a:r>
            <a:r>
              <a:rPr lang="en-US" sz="3200" dirty="0" smtClean="0">
                <a:solidFill>
                  <a:srgbClr val="FFFFFF"/>
                </a:solidFill>
                <a:latin typeface="Arial Black" charset="0"/>
              </a:rPr>
              <a:t>GWAS, a popular analysis approach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038" y="1600200"/>
            <a:ext cx="9783762" cy="5532438"/>
          </a:xfrm>
        </p:spPr>
        <p:txBody>
          <a:bodyPr/>
          <a:lstStyle/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dirty="0" smtClean="0"/>
              <a:t>Number of GWAS studies published yearly has increased </a:t>
            </a:r>
          </a:p>
          <a:p>
            <a:pPr marL="830263" lvl="1" indent="-322263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dirty="0" smtClean="0"/>
              <a:t>from 3 in 2003 </a:t>
            </a:r>
          </a:p>
          <a:p>
            <a:pPr marL="830263" lvl="1" indent="-322263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dirty="0" smtClean="0"/>
              <a:t>to 277 in 2009</a:t>
            </a:r>
          </a:p>
          <a:p>
            <a:pPr marL="830263" lvl="1" indent="-322263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dirty="0" smtClean="0"/>
              <a:t>384 in 2010</a:t>
            </a:r>
          </a:p>
          <a:p>
            <a:pPr marL="430213" indent="-322263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sz="1200" dirty="0" smtClean="0"/>
              <a:t>(Human Genome Epidemiology Network)</a:t>
            </a:r>
          </a:p>
          <a:p>
            <a:pPr marL="430213" indent="-322263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endParaRPr lang="en-US" dirty="0" smtClean="0"/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32200" y="2411685"/>
            <a:ext cx="4752528" cy="3820660"/>
          </a:xfrm>
          <a:prstGeom prst="rect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0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0080625" cy="7559675"/>
          </a:xfr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296204" y="712461"/>
            <a:ext cx="2668077" cy="47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94" tIns="50397" rIns="100794" bIns="50397">
            <a:spAutoFit/>
          </a:bodyPr>
          <a:lstStyle/>
          <a:p>
            <a:r>
              <a:rPr lang="en-US" sz="1300" b="1" dirty="0">
                <a:latin typeface="Arial" pitchFamily="34" charset="0"/>
                <a:cs typeface="Arial" pitchFamily="34" charset="0"/>
              </a:rPr>
              <a:t>NHGRI GWA Catalog</a:t>
            </a:r>
          </a:p>
          <a:p>
            <a:r>
              <a:rPr lang="en-US" sz="1300" b="1" dirty="0">
                <a:latin typeface="Arial" pitchFamily="34" charset="0"/>
                <a:cs typeface="Arial" pitchFamily="34" charset="0"/>
              </a:rPr>
              <a:t>www.genome.gov/GWAStudies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972432" y="167993"/>
            <a:ext cx="2856177" cy="419982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10080625" cy="617048"/>
          </a:xfrm>
          <a:prstGeom prst="rect">
            <a:avLst/>
          </a:prstGeom>
          <a:noFill/>
        </p:spPr>
        <p:txBody>
          <a:bodyPr wrap="square" lIns="100794" tIns="50397" rIns="100794" bIns="50397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Published Genome-Wide Associations through 12/2010, 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1212 published GWA at p</a:t>
            </a:r>
            <a:r>
              <a:rPr lang="en-US" b="1" u="sng" dirty="0" smtClean="0">
                <a:latin typeface="Arial" pitchFamily="34" charset="0"/>
                <a:cs typeface="Arial" pitchFamily="34" charset="0"/>
              </a:rPr>
              <a:t>&lt;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5x10</a:t>
            </a:r>
            <a:r>
              <a:rPr lang="en-US" b="1" baseline="30000" dirty="0" smtClean="0">
                <a:latin typeface="Arial" pitchFamily="34" charset="0"/>
                <a:cs typeface="Arial" pitchFamily="34" charset="0"/>
              </a:rPr>
              <a:t>-8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for 210 traits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0 3_4 legend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0080625" cy="755967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89" y="1907629"/>
            <a:ext cx="9168343" cy="515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891588" cy="1171575"/>
          </a:xfrm>
        </p:spPr>
        <p:txBody>
          <a:bodyPr tIns="31748"/>
          <a:lstStyle/>
          <a:p>
            <a:pPr algn="l" eaLnBrk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3600" b="1" dirty="0" smtClean="0"/>
              <a:t>  </a:t>
            </a:r>
            <a:r>
              <a:rPr lang="en-US" sz="3200" dirty="0" smtClean="0">
                <a:solidFill>
                  <a:srgbClr val="FFFFFF"/>
                </a:solidFill>
                <a:latin typeface="Arial Black" charset="0"/>
              </a:rPr>
              <a:t>And GWAS have only begun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5257" y="1403573"/>
            <a:ext cx="9347583" cy="6156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891588" cy="1171575"/>
          </a:xfrm>
        </p:spPr>
        <p:txBody>
          <a:bodyPr tIns="31748"/>
          <a:lstStyle/>
          <a:p>
            <a:pPr algn="l" eaLnBrk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3600" b="1" dirty="0" smtClean="0"/>
              <a:t>  </a:t>
            </a:r>
            <a:r>
              <a:rPr lang="en-US" sz="3200" dirty="0" smtClean="0">
                <a:solidFill>
                  <a:srgbClr val="FFFFFF"/>
                </a:solidFill>
                <a:latin typeface="Arial Black" charset="0"/>
              </a:rPr>
              <a:t>GWAS, it can only get bigger…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73025"/>
            <a:ext cx="9539288" cy="1262063"/>
          </a:xfrm>
        </p:spPr>
        <p:txBody>
          <a:bodyPr tIns="31748"/>
          <a:lstStyle/>
          <a:p>
            <a:pPr algn="l" eaLnBrk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sz="3600" b="1" smtClean="0"/>
              <a:t>  </a:t>
            </a:r>
            <a:r>
              <a:rPr lang="en-US" sz="3200" smtClean="0">
                <a:solidFill>
                  <a:srgbClr val="FFFFFF"/>
                </a:solidFill>
                <a:latin typeface="Arial Black" charset="0"/>
              </a:rPr>
              <a:t>What is the problem?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6263" y="4214813"/>
            <a:ext cx="3611562" cy="2614612"/>
          </a:xfrm>
          <a:prstGeom prst="rect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15000" y="4171950"/>
            <a:ext cx="3886200" cy="2743200"/>
          </a:xfrm>
          <a:prstGeom prst="rect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</p:spPr>
      </p:pic>
      <p:sp>
        <p:nvSpPr>
          <p:cNvPr id="13317" name="Line 4"/>
          <p:cNvSpPr>
            <a:spLocks noChangeShapeType="1"/>
          </p:cNvSpPr>
          <p:nvPr/>
        </p:nvSpPr>
        <p:spPr bwMode="auto">
          <a:xfrm>
            <a:off x="4343400" y="5459413"/>
            <a:ext cx="1143000" cy="1587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91430" tIns="45716" rIns="91430" bIns="45716"/>
          <a:lstStyle/>
          <a:p>
            <a:endParaRPr lang="en-US"/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575816" y="1486470"/>
            <a:ext cx="8915400" cy="2365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73216" rIns="89991" bIns="44996"/>
          <a:lstStyle/>
          <a:p>
            <a:pPr marL="176213" indent="-176213">
              <a:buFont typeface="Arial" pitchFamily="34" charset="0"/>
              <a:buChar char="•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800" dirty="0">
                <a:solidFill>
                  <a:srgbClr val="000000"/>
                </a:solidFill>
              </a:rPr>
              <a:t>People have been doing GWAS for years </a:t>
            </a:r>
            <a:r>
              <a:rPr lang="en-US" sz="2800" dirty="0" smtClean="0">
                <a:solidFill>
                  <a:srgbClr val="000000"/>
                </a:solidFill>
              </a:rPr>
              <a:t>now with A combination of Perl </a:t>
            </a:r>
            <a:r>
              <a:rPr lang="en-US" sz="2800" dirty="0">
                <a:solidFill>
                  <a:srgbClr val="000000"/>
                </a:solidFill>
              </a:rPr>
              <a:t>scripts, Plink and R. </a:t>
            </a:r>
            <a:endParaRPr lang="en-US" sz="2800" dirty="0" smtClean="0">
              <a:solidFill>
                <a:srgbClr val="000000"/>
              </a:solidFill>
            </a:endParaRPr>
          </a:p>
          <a:p>
            <a:pPr marL="176213" indent="-176213">
              <a:buFont typeface="Arial" pitchFamily="34" charset="0"/>
              <a:buChar char="•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endParaRPr lang="en-US" sz="2800" dirty="0">
              <a:solidFill>
                <a:srgbClr val="000000"/>
              </a:solidFill>
            </a:endParaRPr>
          </a:p>
          <a:p>
            <a:pPr marL="176213" indent="-176213">
              <a:buFont typeface="Arial" pitchFamily="34" charset="0"/>
              <a:buChar char="•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800" dirty="0">
                <a:solidFill>
                  <a:srgbClr val="000000"/>
                </a:solidFill>
              </a:rPr>
              <a:t>What do we need </a:t>
            </a:r>
            <a:r>
              <a:rPr lang="en-US" sz="2800" dirty="0" err="1">
                <a:solidFill>
                  <a:srgbClr val="000000"/>
                </a:solidFill>
              </a:rPr>
              <a:t>GWASpi</a:t>
            </a:r>
            <a:r>
              <a:rPr lang="en-US" sz="2800" dirty="0">
                <a:solidFill>
                  <a:srgbClr val="000000"/>
                </a:solidFill>
              </a:rPr>
              <a:t> for?</a:t>
            </a:r>
          </a:p>
          <a:p>
            <a:pPr algn="ctr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endParaRPr lang="en-US" sz="2800" dirty="0">
              <a:solidFill>
                <a:srgbClr val="000000"/>
              </a:solidFill>
            </a:endParaRPr>
          </a:p>
          <a:p>
            <a:pPr algn="ctr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3600" b="1" dirty="0">
                <a:solidFill>
                  <a:srgbClr val="000000"/>
                </a:solidFill>
              </a:rPr>
              <a:t>GWAS Hole in 1 = </a:t>
            </a:r>
            <a:r>
              <a:rPr lang="en-US" sz="3600" b="1" dirty="0" err="1">
                <a:solidFill>
                  <a:srgbClr val="000000"/>
                </a:solidFill>
              </a:rPr>
              <a:t>whishful</a:t>
            </a:r>
            <a:r>
              <a:rPr lang="en-US" sz="3600" b="1" dirty="0">
                <a:solidFill>
                  <a:srgbClr val="000000"/>
                </a:solidFill>
              </a:rPr>
              <a:t> thinking!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73025"/>
            <a:ext cx="9070975" cy="1262063"/>
          </a:xfrm>
        </p:spPr>
        <p:txBody>
          <a:bodyPr/>
          <a:lstStyle/>
          <a:p>
            <a:pPr algn="l" eaLnBrk="1">
              <a:lnSpc>
                <a:spcPct val="118000"/>
              </a:lnSpc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3200" smtClean="0">
                <a:solidFill>
                  <a:srgbClr val="FFFFFF"/>
                </a:solidFill>
                <a:latin typeface="Arial Black" charset="0"/>
              </a:rPr>
              <a:t>  Adequate GWAS Methaphore...</a:t>
            </a:r>
          </a:p>
        </p:txBody>
      </p:sp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4656138" y="4572000"/>
            <a:ext cx="601662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91430" tIns="45716" rIns="91430" bIns="45716"/>
          <a:lstStyle/>
          <a:p>
            <a:endParaRPr lang="en-US"/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2259013" y="1804988"/>
            <a:ext cx="5811837" cy="1001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73216" rIns="89991" bIns="44996"/>
          <a:lstStyle/>
          <a:p>
            <a:pPr algn="ctr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</a:tabLst>
            </a:pPr>
            <a:r>
              <a:rPr lang="en-US" sz="3200" b="1">
                <a:solidFill>
                  <a:srgbClr val="000000"/>
                </a:solidFill>
              </a:rPr>
              <a:t>The NYC Marathon wants to play minigolf...</a:t>
            </a:r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2775" y="3271838"/>
            <a:ext cx="3886200" cy="2635250"/>
          </a:xfrm>
          <a:prstGeom prst="rect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29238" y="3232150"/>
            <a:ext cx="4330700" cy="2662238"/>
          </a:xfrm>
          <a:prstGeom prst="rect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928100" cy="1171575"/>
          </a:xfrm>
        </p:spPr>
        <p:txBody>
          <a:bodyPr tIns="31748"/>
          <a:lstStyle/>
          <a:p>
            <a:pPr algn="l" eaLnBrk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3600" b="1" smtClean="0"/>
              <a:t>  </a:t>
            </a:r>
            <a:r>
              <a:rPr lang="en-US" sz="3600" smtClean="0">
                <a:solidFill>
                  <a:srgbClr val="FFFFFF"/>
                </a:solidFill>
                <a:latin typeface="Arial Black" charset="0"/>
              </a:rPr>
              <a:t>B</a:t>
            </a:r>
            <a:r>
              <a:rPr lang="en-US" sz="1500" smtClean="0">
                <a:solidFill>
                  <a:srgbClr val="FFFFFF"/>
                </a:solidFill>
                <a:latin typeface="Arial Black" charset="0"/>
              </a:rPr>
              <a:t>usiness</a:t>
            </a:r>
            <a:r>
              <a:rPr lang="en-US" sz="3600" smtClean="0">
                <a:solidFill>
                  <a:srgbClr val="FFFFFF"/>
                </a:solidFill>
                <a:latin typeface="Arial Black" charset="0"/>
              </a:rPr>
              <a:t>A</a:t>
            </a:r>
            <a:r>
              <a:rPr lang="en-US" sz="1500" smtClean="0">
                <a:solidFill>
                  <a:srgbClr val="FFFFFF"/>
                </a:solidFill>
                <a:latin typeface="Arial Black" charset="0"/>
              </a:rPr>
              <a:t>s</a:t>
            </a:r>
            <a:r>
              <a:rPr lang="en-US" sz="3600" smtClean="0">
                <a:solidFill>
                  <a:srgbClr val="FFFFFF"/>
                </a:solidFill>
                <a:latin typeface="Arial Black" charset="0"/>
              </a:rPr>
              <a:t>U</a:t>
            </a:r>
            <a:r>
              <a:rPr lang="en-US" sz="1500" smtClean="0">
                <a:solidFill>
                  <a:srgbClr val="FFFFFF"/>
                </a:solidFill>
                <a:latin typeface="Arial Black" charset="0"/>
              </a:rPr>
              <a:t>sual</a:t>
            </a:r>
            <a:r>
              <a:rPr lang="en-US" sz="3600" smtClean="0">
                <a:solidFill>
                  <a:srgbClr val="FFFFFF"/>
                </a:solidFill>
                <a:latin typeface="Arial Black" charset="0"/>
              </a:rPr>
              <a:t> </a:t>
            </a:r>
            <a:r>
              <a:rPr lang="en-US" sz="3200" smtClean="0">
                <a:solidFill>
                  <a:srgbClr val="FFFFFF"/>
                </a:solidFill>
                <a:latin typeface="Arial Black" charset="0"/>
              </a:rPr>
              <a:t>Example of a Pipeline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225" y="1475581"/>
            <a:ext cx="10058400" cy="5989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00038"/>
            <a:ext cx="9070975" cy="796925"/>
          </a:xfrm>
        </p:spPr>
        <p:txBody>
          <a:bodyPr tIns="31748"/>
          <a:lstStyle/>
          <a:p>
            <a:pPr algn="l" eaLnBrk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3600" b="1" dirty="0" smtClean="0">
                <a:solidFill>
                  <a:srgbClr val="FFFFFF"/>
                </a:solidFill>
              </a:rPr>
              <a:t>  GWAS</a:t>
            </a:r>
            <a:r>
              <a:rPr lang="en-US" sz="3200" dirty="0" smtClean="0">
                <a:solidFill>
                  <a:srgbClr val="FFFFFF"/>
                </a:solidFill>
                <a:latin typeface="Arial Black" charset="0"/>
              </a:rPr>
              <a:t> costs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887538"/>
            <a:ext cx="9070975" cy="5459412"/>
          </a:xfrm>
        </p:spPr>
        <p:txBody>
          <a:bodyPr/>
          <a:lstStyle/>
          <a:p>
            <a:pPr marL="430213" indent="-322263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dirty="0" err="1" smtClean="0"/>
              <a:t>B</a:t>
            </a:r>
            <a:r>
              <a:rPr lang="en-US" sz="1500" dirty="0" err="1" smtClean="0"/>
              <a:t>usiness</a:t>
            </a:r>
            <a:r>
              <a:rPr lang="en-US" dirty="0" err="1" smtClean="0"/>
              <a:t>A</a:t>
            </a:r>
            <a:r>
              <a:rPr lang="en-US" sz="1500" dirty="0" err="1" smtClean="0"/>
              <a:t>s</a:t>
            </a:r>
            <a:r>
              <a:rPr lang="en-US" dirty="0" err="1" smtClean="0"/>
              <a:t>U</a:t>
            </a:r>
            <a:r>
              <a:rPr lang="en-US" sz="1500" dirty="0" err="1" smtClean="0"/>
              <a:t>sual</a:t>
            </a:r>
            <a:r>
              <a:rPr lang="en-US" sz="1500" dirty="0" smtClean="0"/>
              <a:t>  </a:t>
            </a:r>
            <a:r>
              <a:rPr lang="en-US" dirty="0" smtClean="0"/>
              <a:t>hidden costs:</a:t>
            </a:r>
          </a:p>
          <a:p>
            <a:pPr marL="430213" indent="-322263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800" dirty="0" smtClean="0"/>
              <a:t>→ Bioinformatics personnel and know-how essential</a:t>
            </a:r>
          </a:p>
          <a:p>
            <a:pPr marL="430213" indent="-322263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800" dirty="0" smtClean="0"/>
              <a:t>→ Bottlenecks everywhere</a:t>
            </a:r>
          </a:p>
          <a:p>
            <a:pPr marL="430213" indent="-322263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800" dirty="0" smtClean="0"/>
              <a:t>→ Time wasted reinventing the wheel</a:t>
            </a:r>
          </a:p>
          <a:p>
            <a:pPr marL="539750" indent="-431800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800" dirty="0" smtClean="0"/>
              <a:t>→ Isolation and fragmentation of development efforts, scripts rarely get re-used. If re-used, require significant modifications</a:t>
            </a:r>
          </a:p>
          <a:p>
            <a:pPr marL="430213" indent="-322263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800" dirty="0" smtClean="0"/>
              <a:t>→ QA is so messy you need to do a QA on your QA!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336021" y="546694"/>
            <a:ext cx="9408583" cy="83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en-GB" sz="3100" b="1" dirty="0">
                <a:solidFill>
                  <a:srgbClr val="002060"/>
                </a:solidFill>
              </a:rPr>
              <a:t>The </a:t>
            </a:r>
            <a:r>
              <a:rPr lang="en-GB" sz="3100" b="1" dirty="0" smtClean="0">
                <a:solidFill>
                  <a:srgbClr val="002060"/>
                </a:solidFill>
              </a:rPr>
              <a:t>INB (National </a:t>
            </a:r>
            <a:r>
              <a:rPr lang="en-GB" sz="3100" b="1" dirty="0" err="1" smtClean="0">
                <a:solidFill>
                  <a:srgbClr val="002060"/>
                </a:solidFill>
              </a:rPr>
              <a:t>Bioinfomatics</a:t>
            </a:r>
            <a:r>
              <a:rPr lang="en-GB" sz="3100" b="1" dirty="0" smtClean="0">
                <a:solidFill>
                  <a:srgbClr val="002060"/>
                </a:solidFill>
              </a:rPr>
              <a:t> </a:t>
            </a:r>
            <a:r>
              <a:rPr lang="en-GB" sz="3100" b="1" dirty="0" err="1" smtClean="0">
                <a:solidFill>
                  <a:srgbClr val="002060"/>
                </a:solidFill>
              </a:rPr>
              <a:t>Insitute</a:t>
            </a:r>
            <a:r>
              <a:rPr lang="en-GB" sz="3100" b="1" dirty="0" smtClean="0">
                <a:solidFill>
                  <a:srgbClr val="002060"/>
                </a:solidFill>
              </a:rPr>
              <a:t>)</a:t>
            </a:r>
            <a:endParaRPr lang="en-US" sz="3100" b="1" dirty="0">
              <a:solidFill>
                <a:srgbClr val="002060"/>
              </a:solidFill>
            </a:endParaRPr>
          </a:p>
        </p:txBody>
      </p:sp>
      <p:pic>
        <p:nvPicPr>
          <p:cNvPr id="13315" name="Picture 7" descr="mapainb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7824" y="1829454"/>
            <a:ext cx="5292377" cy="4038615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84328" y="3389730"/>
            <a:ext cx="4536306" cy="3990507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13318" name="Text Box 10"/>
          <p:cNvSpPr txBox="1">
            <a:spLocks noChangeArrowheads="1"/>
          </p:cNvSpPr>
          <p:nvPr/>
        </p:nvSpPr>
        <p:spPr bwMode="auto">
          <a:xfrm>
            <a:off x="309770" y="1318412"/>
            <a:ext cx="9602845" cy="3731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Tools and algorithms in the context of the INB.  More than 600 projects serviced</a:t>
            </a:r>
          </a:p>
        </p:txBody>
      </p:sp>
      <p:sp>
        <p:nvSpPr>
          <p:cNvPr id="14" name="Line 4"/>
          <p:cNvSpPr>
            <a:spLocks noChangeShapeType="1"/>
          </p:cNvSpPr>
          <p:nvPr/>
        </p:nvSpPr>
        <p:spPr bwMode="auto">
          <a:xfrm>
            <a:off x="0" y="503238"/>
            <a:ext cx="5461000" cy="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</p:spPr>
        <p:txBody>
          <a:bodyPr lIns="100772" tIns="50387" rIns="100772" bIns="50387"/>
          <a:lstStyle/>
          <a:p>
            <a:pPr defTabSz="1007838" hangingPunct="1">
              <a:lnSpc>
                <a:spcPct val="100000"/>
              </a:lnSpc>
              <a:buClrTx/>
              <a:buSzTx/>
              <a:defRPr/>
            </a:pPr>
            <a:endParaRPr lang="en-US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6884" y="77322"/>
            <a:ext cx="2349933" cy="37875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lIns="100772" tIns="50387" rIns="100772" bIns="50387" anchor="ctr">
            <a:spAutoFit/>
          </a:bodyPr>
          <a:lstStyle/>
          <a:p>
            <a:pPr algn="ctr" defTabSz="1007838" eaLnBrk="0">
              <a:lnSpc>
                <a:spcPct val="100000"/>
              </a:lnSpc>
              <a:spcBef>
                <a:spcPct val="50000"/>
              </a:spcBef>
              <a:buClrTx/>
              <a:buSzTx/>
              <a:defRPr/>
            </a:pPr>
            <a:r>
              <a:rPr lang="en-GB" altLang="en-GB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+mn-ea"/>
                <a:cs typeface="Arial" charset="0"/>
              </a:rPr>
              <a:t>Our </a:t>
            </a:r>
            <a:r>
              <a:rPr lang="en-GB" altLang="en-GB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+mn-ea"/>
                <a:cs typeface="Arial" charset="0"/>
              </a:rPr>
              <a:t>CeGen</a:t>
            </a:r>
            <a:r>
              <a:rPr lang="en-GB" altLang="en-GB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+mn-ea"/>
                <a:cs typeface="Arial" charset="0"/>
              </a:rPr>
              <a:t>-INB Role</a:t>
            </a:r>
            <a:endParaRPr lang="en-GB" altLang="en-GB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rebuchet MS" pitchFamily="34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09563"/>
            <a:ext cx="9575800" cy="796925"/>
          </a:xfrm>
        </p:spPr>
        <p:txBody>
          <a:bodyPr tIns="31748"/>
          <a:lstStyle/>
          <a:p>
            <a:pPr algn="l" eaLnBrk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sz="3600" b="1" smtClean="0"/>
              <a:t>  </a:t>
            </a:r>
            <a:r>
              <a:rPr lang="en-US" sz="3200" smtClean="0">
                <a:solidFill>
                  <a:srgbClr val="FFFFFF"/>
                </a:solidFill>
                <a:latin typeface="Arial Black" charset="0"/>
              </a:rPr>
              <a:t>Can you do this on a Desktop? Fast?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887538"/>
            <a:ext cx="9070975" cy="5459412"/>
          </a:xfrm>
        </p:spPr>
        <p:txBody>
          <a:bodyPr tIns="24693"/>
          <a:lstStyle/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800" smtClean="0"/>
              <a:t>Some of these manipulations take days to perform 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800" smtClean="0"/>
              <a:t>Steep learning curves: methods take time to master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800" smtClean="0"/>
              <a:t>Formats jungle!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800" smtClean="0"/>
              <a:t>Some operations gobble huge amounts of RAM and CPU → limiting factor, risk of process freeze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800" smtClean="0"/>
              <a:t>Parsing or RDB dependant algorithms don't scale well approaching the 10⁶ SNPs range </a:t>
            </a:r>
          </a:p>
          <a:p>
            <a:pPr marL="430213" indent="-322263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endParaRPr lang="en-US" sz="2800" smtClean="0"/>
          </a:p>
          <a:p>
            <a:pPr marL="430213" indent="-322263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800" smtClean="0"/>
              <a:t>→ BAU process must be reassessed!</a:t>
            </a:r>
          </a:p>
          <a:p>
            <a:pPr marL="430213" indent="-322263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endParaRPr lang="en-US" sz="280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27000"/>
            <a:ext cx="9144000" cy="1149350"/>
          </a:xfrm>
        </p:spPr>
        <p:txBody>
          <a:bodyPr tIns="31748"/>
          <a:lstStyle/>
          <a:p>
            <a:pPr algn="l" eaLnBrk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3600" b="1" smtClean="0"/>
              <a:t>  </a:t>
            </a:r>
            <a:r>
              <a:rPr lang="en-US" sz="3200" smtClean="0">
                <a:solidFill>
                  <a:srgbClr val="FFFFFF"/>
                </a:solidFill>
                <a:latin typeface="Arial Black" charset="0"/>
              </a:rPr>
              <a:t>What data management approaches </a:t>
            </a:r>
            <a:br>
              <a:rPr lang="en-US" sz="3200" smtClean="0">
                <a:solidFill>
                  <a:srgbClr val="FFFFFF"/>
                </a:solidFill>
                <a:latin typeface="Arial Black" charset="0"/>
              </a:rPr>
            </a:br>
            <a:r>
              <a:rPr lang="en-US" sz="3200" smtClean="0">
                <a:solidFill>
                  <a:srgbClr val="FFFFFF"/>
                </a:solidFill>
                <a:latin typeface="Arial Black" charset="0"/>
              </a:rPr>
              <a:t>  are out there?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863725"/>
            <a:ext cx="9070975" cy="5588000"/>
          </a:xfrm>
        </p:spPr>
        <p:txBody>
          <a:bodyPr tIns="24693"/>
          <a:lstStyle/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800" dirty="0" smtClean="0"/>
              <a:t>Flat text files + scripts</a:t>
            </a:r>
          </a:p>
          <a:p>
            <a:pPr marL="430213" indent="-322263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000" dirty="0" smtClean="0"/>
              <a:t>		Human readable </a:t>
            </a:r>
            <a:r>
              <a:rPr lang="en-US" sz="2000" b="1" dirty="0" smtClean="0"/>
              <a:t>BUT</a:t>
            </a:r>
            <a:r>
              <a:rPr lang="en-US" sz="2000" dirty="0" smtClean="0"/>
              <a:t> not efficient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800" dirty="0" smtClean="0"/>
              <a:t>Distributed processing + Map/Reduce</a:t>
            </a:r>
          </a:p>
          <a:p>
            <a:pPr marL="430213" indent="-322263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000" dirty="0" smtClean="0"/>
              <a:t>		Good for scaling </a:t>
            </a:r>
            <a:r>
              <a:rPr lang="en-US" sz="2000" b="1" dirty="0" smtClean="0"/>
              <a:t>BUT</a:t>
            </a:r>
            <a:r>
              <a:rPr lang="en-US" sz="2000" dirty="0" smtClean="0"/>
              <a:t> added hardware and software complexity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800" dirty="0" smtClean="0"/>
              <a:t>SQL database servers + frontend clients</a:t>
            </a:r>
          </a:p>
          <a:p>
            <a:pPr marL="430213" indent="-322263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000" dirty="0" smtClean="0"/>
              <a:t>		Widespread use </a:t>
            </a:r>
            <a:r>
              <a:rPr lang="en-US" sz="2000" b="1" dirty="0" smtClean="0"/>
              <a:t>BUT</a:t>
            </a:r>
            <a:r>
              <a:rPr lang="en-US" sz="2000" dirty="0" smtClean="0"/>
              <a:t> scaling problems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800" dirty="0" smtClean="0"/>
              <a:t>Homebrew binary formats + APIs</a:t>
            </a:r>
          </a:p>
          <a:p>
            <a:pPr marL="430213" indent="-322263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000" dirty="0" smtClean="0"/>
              <a:t>		Scaling and speed under control </a:t>
            </a:r>
            <a:r>
              <a:rPr lang="en-US" sz="2000" b="1" dirty="0" smtClean="0"/>
              <a:t>BUT</a:t>
            </a:r>
            <a:r>
              <a:rPr lang="en-US" sz="2000" dirty="0" smtClean="0"/>
              <a:t> obscure usage</a:t>
            </a:r>
          </a:p>
          <a:p>
            <a:pPr marL="430213" lvl="0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800" dirty="0" smtClean="0"/>
              <a:t>Array-Oriented Scientific Data formats </a:t>
            </a:r>
          </a:p>
          <a:p>
            <a:pPr marL="430213" lvl="0" indent="-322263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000" dirty="0" smtClean="0"/>
              <a:t>		</a:t>
            </a:r>
            <a:r>
              <a:rPr lang="en-US" sz="2000" dirty="0" err="1" smtClean="0"/>
              <a:t>NetCDF</a:t>
            </a:r>
            <a:r>
              <a:rPr lang="en-US" sz="2000" dirty="0" smtClean="0"/>
              <a:t>, HDF5... </a:t>
            </a:r>
          </a:p>
          <a:p>
            <a:pPr marL="430213" indent="-322263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endParaRPr lang="en-US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09563"/>
            <a:ext cx="9575800" cy="796925"/>
          </a:xfrm>
        </p:spPr>
        <p:txBody>
          <a:bodyPr tIns="31748"/>
          <a:lstStyle/>
          <a:p>
            <a:pPr algn="l" eaLnBrk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sz="3600" b="1" smtClean="0"/>
              <a:t>  </a:t>
            </a:r>
            <a:r>
              <a:rPr lang="en-US" sz="3200" smtClean="0">
                <a:solidFill>
                  <a:srgbClr val="FFFFFF"/>
                </a:solidFill>
                <a:latin typeface="Arial Black" charset="0"/>
              </a:rPr>
              <a:t>Wrong tools for our problem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14400" y="1527175"/>
            <a:ext cx="2057400" cy="2057400"/>
          </a:xfrm>
          <a:prstGeom prst="rect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196138" y="1592263"/>
            <a:ext cx="2105025" cy="2016125"/>
          </a:xfrm>
          <a:prstGeom prst="rect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006850" y="1571625"/>
            <a:ext cx="2286000" cy="2036763"/>
          </a:xfrm>
          <a:prstGeom prst="rect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</p:spPr>
      </p:pic>
      <p:grpSp>
        <p:nvGrpSpPr>
          <p:cNvPr id="8" name="7 Grupo"/>
          <p:cNvGrpSpPr/>
          <p:nvPr/>
        </p:nvGrpSpPr>
        <p:grpSpPr>
          <a:xfrm>
            <a:off x="1766888" y="3849688"/>
            <a:ext cx="6737350" cy="3376612"/>
            <a:chOff x="1766888" y="3849688"/>
            <a:chExt cx="6737350" cy="3376612"/>
          </a:xfrm>
        </p:grpSpPr>
        <p:sp>
          <p:nvSpPr>
            <p:cNvPr id="19461" name="Text Box 4"/>
            <p:cNvSpPr txBox="1">
              <a:spLocks noChangeArrowheads="1"/>
            </p:cNvSpPr>
            <p:nvPr/>
          </p:nvSpPr>
          <p:spPr bwMode="auto">
            <a:xfrm>
              <a:off x="1766888" y="3849688"/>
              <a:ext cx="6737350" cy="8286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9991" tIns="67925" rIns="89991" bIns="44996"/>
            <a:lstStyle/>
            <a:p>
              <a:pPr algn="ctr">
                <a:tabLst>
                  <a:tab pos="722313" algn="l"/>
                  <a:tab pos="1446213" algn="l"/>
                  <a:tab pos="2170113" algn="l"/>
                  <a:tab pos="2894013" algn="l"/>
                  <a:tab pos="3617913" algn="l"/>
                  <a:tab pos="4341813" algn="l"/>
                  <a:tab pos="5065713" algn="l"/>
                  <a:tab pos="5789613" algn="l"/>
                  <a:tab pos="6513513" algn="l"/>
                </a:tabLst>
              </a:pPr>
              <a:r>
                <a:rPr lang="en-US" sz="2600" b="1" dirty="0">
                  <a:solidFill>
                    <a:srgbClr val="000000"/>
                  </a:solidFill>
                </a:rPr>
                <a:t>What you really need is a pocket-sized bulldozer</a:t>
              </a:r>
            </a:p>
          </p:txBody>
        </p:sp>
        <p:pic>
          <p:nvPicPr>
            <p:cNvPr id="19463" name="Picture 6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429000" y="4692650"/>
              <a:ext cx="3429000" cy="253365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287784" y="120650"/>
            <a:ext cx="9070975" cy="1262063"/>
          </a:xfrm>
        </p:spPr>
        <p:txBody>
          <a:bodyPr/>
          <a:lstStyle/>
          <a:p>
            <a:pPr algn="l" eaLnBrk="1">
              <a:lnSpc>
                <a:spcPct val="118000"/>
              </a:lnSpc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3200" dirty="0" smtClean="0">
                <a:solidFill>
                  <a:srgbClr val="FFFFFF"/>
                </a:solidFill>
                <a:latin typeface="Arial Black" charset="0"/>
              </a:rPr>
              <a:t>Shared problems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989513"/>
          </a:xfrm>
        </p:spPr>
        <p:txBody>
          <a:bodyPr/>
          <a:lstStyle/>
          <a:p>
            <a:pPr marL="0" indent="0" algn="ctr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dirty="0" smtClean="0"/>
              <a:t>Recurring problems in GWAS are shared among many fields in bioinformatics: logistics of data management, storage, retrieval and processing.</a:t>
            </a:r>
          </a:p>
          <a:p>
            <a:pPr marL="0" indent="0" algn="ctr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endParaRPr lang="en-US" dirty="0" smtClean="0"/>
          </a:p>
          <a:p>
            <a:pPr marL="0" indent="0" algn="ctr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dirty="0" smtClean="0"/>
              <a:t>And, of course, all these issues are also shared by other fields, from banking to astronomy.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2252" y="1619597"/>
            <a:ext cx="1011312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0" y="133350"/>
            <a:ext cx="10296896" cy="1149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31748" rIns="0" bIns="0" numCol="1" anchor="ctr" anchorCtr="0" compatLnSpc="1">
            <a:prstTxWarp prst="textNoShape">
              <a:avLst/>
            </a:prstTxWarp>
          </a:bodyPr>
          <a:lstStyle/>
          <a:p>
            <a:pPr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800" kern="0" dirty="0" smtClean="0">
                <a:solidFill>
                  <a:srgbClr val="FFFFFF"/>
                </a:solidFill>
                <a:latin typeface="Arial Black" charset="0"/>
                <a:ea typeface="+mj-ea"/>
                <a:cs typeface="+mj-cs"/>
              </a:rPr>
              <a:t>Network Common Data Form (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+mj-ea"/>
                <a:cs typeface="+mj-cs"/>
              </a:rPr>
              <a:t>NetCDF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+mj-ea"/>
                <a:cs typeface="+mj-cs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33350"/>
            <a:ext cx="9575800" cy="1149350"/>
          </a:xfrm>
        </p:spPr>
        <p:txBody>
          <a:bodyPr tIns="31748"/>
          <a:lstStyle/>
          <a:p>
            <a:pPr algn="l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sz="3600" b="1" dirty="0" smtClean="0"/>
              <a:t> </a:t>
            </a:r>
            <a:r>
              <a:rPr lang="en-US" sz="3200" dirty="0" smtClean="0">
                <a:solidFill>
                  <a:srgbClr val="FFFFFF"/>
                </a:solidFill>
                <a:latin typeface="Arial Black" charset="0"/>
              </a:rPr>
              <a:t>An Array Oriented Scientific </a:t>
            </a:r>
            <a:br>
              <a:rPr lang="en-US" sz="3200" dirty="0" smtClean="0">
                <a:solidFill>
                  <a:srgbClr val="FFFFFF"/>
                </a:solidFill>
                <a:latin typeface="Arial Black" charset="0"/>
              </a:rPr>
            </a:br>
            <a:r>
              <a:rPr lang="en-US" sz="3200" dirty="0" smtClean="0">
                <a:solidFill>
                  <a:srgbClr val="FFFFFF"/>
                </a:solidFill>
                <a:latin typeface="Arial Black" charset="0"/>
              </a:rPr>
              <a:t> Data format (</a:t>
            </a:r>
            <a:r>
              <a:rPr lang="en-US" sz="3200" dirty="0" err="1" smtClean="0">
                <a:solidFill>
                  <a:srgbClr val="FFFFFF"/>
                </a:solidFill>
                <a:latin typeface="Arial Black" charset="0"/>
              </a:rPr>
              <a:t>NetCDF</a:t>
            </a:r>
            <a:r>
              <a:rPr lang="en-US" sz="3200" dirty="0" smtClean="0">
                <a:solidFill>
                  <a:srgbClr val="FFFFFF"/>
                </a:solidFill>
                <a:latin typeface="Arial Black" charset="0"/>
              </a:rPr>
              <a:t>)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87784" y="1691605"/>
            <a:ext cx="7992888" cy="5184576"/>
          </a:xfrm>
        </p:spPr>
        <p:txBody>
          <a:bodyPr tIns="26457"/>
          <a:lstStyle/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100" dirty="0" smtClean="0"/>
              <a:t>Uses Hierarchical Data Formats (HDF5), developed by the NSCA to store and organize large amounts of numerical data. 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100" dirty="0" smtClean="0"/>
              <a:t>Data is stored in matrix structures that can be retrieved directly at any point or by </a:t>
            </a:r>
            <a:r>
              <a:rPr lang="en-US" sz="2100" i="1" dirty="0" err="1" smtClean="0"/>
              <a:t>hyperslabs</a:t>
            </a:r>
            <a:r>
              <a:rPr lang="en-US" sz="2100" dirty="0" smtClean="0"/>
              <a:t> (rows, columns or combinations thereof) that are self-describing.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100" dirty="0" smtClean="0"/>
              <a:t>Speed of retrieval is independent on where inside the dataset your data is stored and what shape it has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100" dirty="0" smtClean="0"/>
              <a:t>Allows to store multidimensional objects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100" dirty="0" smtClean="0"/>
              <a:t>It scales very well and has a clear read/write methodology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100" dirty="0" smtClean="0"/>
              <a:t>It is commonly used in climatology, meteorology and GIS applications  (e.g., weather forecasting, climate change) and in data storage for particle </a:t>
            </a:r>
            <a:r>
              <a:rPr lang="en-US" sz="2100" dirty="0" err="1" smtClean="0"/>
              <a:t>collisioners</a:t>
            </a:r>
            <a:r>
              <a:rPr lang="en-US" sz="2100" dirty="0" smtClean="0"/>
              <a:t> (e.g. God’s particle). </a:t>
            </a:r>
          </a:p>
        </p:txBody>
      </p:sp>
      <p:pic>
        <p:nvPicPr>
          <p:cNvPr id="43010" name="Picture 2" descr="http://www.physics.ohio-state.edu/~wilkins/computing/HDF/hdf5tutorial/image/hdf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2720" y="1763613"/>
            <a:ext cx="876300" cy="685800"/>
          </a:xfrm>
          <a:prstGeom prst="rect">
            <a:avLst/>
          </a:prstGeom>
          <a:noFill/>
        </p:spPr>
      </p:pic>
      <p:pic>
        <p:nvPicPr>
          <p:cNvPr id="43012" name="Picture 4" descr="NCS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12720" y="2843733"/>
            <a:ext cx="1040112" cy="36004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/>
          </p:nvPr>
        </p:nvSpPr>
        <p:spPr>
          <a:xfrm>
            <a:off x="503238" y="1731963"/>
            <a:ext cx="9070975" cy="5688012"/>
          </a:xfrm>
        </p:spPr>
        <p:txBody>
          <a:bodyPr tIns="26457" anchor="t"/>
          <a:lstStyle/>
          <a:p>
            <a:pPr marL="431755" indent="-323816" algn="l" defTabSz="449216" eaLnBrk="1">
              <a:spcAft>
                <a:spcPts val="1425"/>
              </a:spcAft>
              <a:buSzPct val="45000"/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  <a:defRPr/>
            </a:pPr>
            <a:r>
              <a:rPr lang="en-US" sz="3000" b="1" dirty="0" smtClean="0"/>
              <a:t>BUT!</a:t>
            </a:r>
          </a:p>
          <a:p>
            <a:pPr marL="431755" indent="-323816" algn="l" defTabSz="449216" eaLnBrk="1">
              <a:spcAft>
                <a:spcPts val="1425"/>
              </a:spcAft>
              <a:buSzPct val="45000"/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  <a:defRPr/>
            </a:pPr>
            <a:r>
              <a:rPr lang="en-US" sz="3000" dirty="0" smtClean="0"/>
              <a:t>→ Data has to be written in one go, no editing!</a:t>
            </a:r>
          </a:p>
          <a:p>
            <a:pPr marL="431755" indent="-323816" algn="l" defTabSz="449216" eaLnBrk="1">
              <a:spcAft>
                <a:spcPts val="1425"/>
              </a:spcAft>
              <a:buSzPct val="45000"/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  <a:defRPr/>
            </a:pPr>
            <a:r>
              <a:rPr lang="en-US" sz="3000" dirty="0" smtClean="0"/>
              <a:t>	</a:t>
            </a:r>
            <a:r>
              <a:rPr lang="en-US" sz="2800" dirty="0" smtClean="0"/>
              <a:t>(write once, read often, which is no problem in GWAS)</a:t>
            </a:r>
            <a:endParaRPr lang="en-US" sz="3000" dirty="0" smtClean="0"/>
          </a:p>
          <a:p>
            <a:pPr marL="431755" indent="-323816" algn="l" defTabSz="449216" eaLnBrk="1">
              <a:spcAft>
                <a:spcPts val="1425"/>
              </a:spcAft>
              <a:buSzPct val="45000"/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  <a:defRPr/>
            </a:pPr>
            <a:r>
              <a:rPr lang="en-US" sz="3000" dirty="0" smtClean="0"/>
              <a:t>→ Has no auto-indexing and no SQL querying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 idx="1"/>
          </p:nvPr>
        </p:nvSpPr>
        <p:spPr>
          <a:xfrm>
            <a:off x="0" y="133350"/>
            <a:ext cx="9575800" cy="1149350"/>
          </a:xfrm>
        </p:spPr>
        <p:txBody>
          <a:bodyPr tIns="31748" anchor="ctr"/>
          <a:lstStyle/>
          <a:p>
            <a:pPr marL="0" indent="0" defTabSz="449216" eaLnBrk="1">
              <a:spcAft>
                <a:spcPct val="0"/>
              </a:spcAft>
              <a:buSzPct val="45000"/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  <a:tab pos="9409724" algn="l"/>
              </a:tabLst>
              <a:defRPr/>
            </a:pPr>
            <a:r>
              <a:rPr lang="en-US" sz="3600" b="1" dirty="0" smtClean="0"/>
              <a:t> </a:t>
            </a:r>
            <a:r>
              <a:rPr lang="en-US" dirty="0" smtClean="0">
                <a:solidFill>
                  <a:srgbClr val="FFFFFF"/>
                </a:solidFill>
                <a:latin typeface="Arial Black" charset="0"/>
              </a:rPr>
              <a:t>Array Oriented Scientific </a:t>
            </a:r>
            <a:br>
              <a:rPr lang="en-US" dirty="0" smtClean="0">
                <a:solidFill>
                  <a:srgbClr val="FFFFFF"/>
                </a:solidFill>
                <a:latin typeface="Arial Black" charset="0"/>
              </a:rPr>
            </a:br>
            <a:r>
              <a:rPr lang="en-US" dirty="0" smtClean="0">
                <a:solidFill>
                  <a:srgbClr val="FFFFFF"/>
                </a:solidFill>
                <a:latin typeface="Arial Black" charset="0"/>
              </a:rPr>
              <a:t>  Data formats (</a:t>
            </a:r>
            <a:r>
              <a:rPr lang="en-US" dirty="0" err="1" smtClean="0">
                <a:solidFill>
                  <a:srgbClr val="FFFFFF"/>
                </a:solidFill>
                <a:latin typeface="Arial Black" charset="0"/>
              </a:rPr>
              <a:t>NetCDF</a:t>
            </a:r>
            <a:r>
              <a:rPr lang="en-US" dirty="0" smtClean="0">
                <a:solidFill>
                  <a:srgbClr val="FFFFFF"/>
                </a:solidFill>
                <a:latin typeface="Arial Black" charset="0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73025"/>
            <a:ext cx="9539288" cy="1262063"/>
          </a:xfrm>
        </p:spPr>
        <p:txBody>
          <a:bodyPr tIns="31748"/>
          <a:lstStyle/>
          <a:p>
            <a:pPr algn="l" eaLnBrk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sz="3600" b="1" smtClean="0"/>
              <a:t>  </a:t>
            </a:r>
            <a:r>
              <a:rPr lang="en-US" sz="3200" smtClean="0">
                <a:solidFill>
                  <a:srgbClr val="FFFFFF"/>
                </a:solidFill>
                <a:latin typeface="Arial Black" charset="0"/>
              </a:rPr>
              <a:t>Enter GWASpi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07864" y="1519239"/>
            <a:ext cx="8136904" cy="570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73025"/>
            <a:ext cx="9539288" cy="1262063"/>
          </a:xfrm>
        </p:spPr>
        <p:txBody>
          <a:bodyPr tIns="31748"/>
          <a:lstStyle/>
          <a:p>
            <a:pPr algn="l" eaLnBrk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sz="3600" b="1" smtClean="0"/>
              <a:t>  </a:t>
            </a:r>
            <a:r>
              <a:rPr lang="en-US" sz="3200" smtClean="0">
                <a:solidFill>
                  <a:srgbClr val="FFFFFF"/>
                </a:solidFill>
                <a:latin typeface="Arial Black" charset="0"/>
              </a:rPr>
              <a:t>Enter GWASpi</a:t>
            </a: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89817" y="1619597"/>
            <a:ext cx="9503023" cy="4792166"/>
          </a:xfrm>
        </p:spPr>
        <p:txBody>
          <a:bodyPr tIns="24693"/>
          <a:lstStyle/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smtClean="0"/>
              <a:t>Uses Scientific Array Data Storage technology (</a:t>
            </a:r>
            <a:r>
              <a:rPr lang="en-US" sz="2400" dirty="0" err="1" smtClean="0"/>
              <a:t>NetCDF</a:t>
            </a:r>
            <a:r>
              <a:rPr lang="en-US" sz="2400" dirty="0" smtClean="0"/>
              <a:t> &amp; HDF5).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smtClean="0"/>
              <a:t>Preprocessing, basic QC and consistency checks are done all at once.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smtClean="0"/>
              <a:t>It handles 10⁶ SNPs arrays using 1.6 GB of RAM and scales up to 10⁷ (and beyond) SNPs, just by allocating more RAM. One can easily integrate </a:t>
            </a:r>
            <a:r>
              <a:rPr lang="en-US" sz="2400" smtClean="0"/>
              <a:t>NGS data</a:t>
            </a:r>
            <a:r>
              <a:rPr lang="en-US" sz="2400" dirty="0" smtClean="0"/>
              <a:t>.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smtClean="0"/>
              <a:t>Disk usage scales proportionally.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smtClean="0"/>
              <a:t>Data retrieval is fast and agile. Lack of SQL queries is circumvented by building databases as indexed matrices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smtClean="0"/>
              <a:t>Imports and exports from/to most common formats and additional ones are easy to implement.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65113"/>
            <a:ext cx="9575800" cy="841375"/>
          </a:xfrm>
        </p:spPr>
        <p:txBody>
          <a:bodyPr tIns="31748"/>
          <a:lstStyle/>
          <a:p>
            <a:pPr algn="l" eaLnBrk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sz="3600" b="1" smtClean="0"/>
              <a:t>  </a:t>
            </a:r>
            <a:r>
              <a:rPr lang="en-US" sz="3200" smtClean="0">
                <a:solidFill>
                  <a:srgbClr val="FFFFFF"/>
                </a:solidFill>
                <a:latin typeface="Arial Black" charset="0"/>
              </a:rPr>
              <a:t>Sketch of a GWASpi NetCDF Matrix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275" y="1458913"/>
            <a:ext cx="9994900" cy="6072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36513" y="-33338"/>
            <a:ext cx="9070975" cy="1471613"/>
          </a:xfrm>
        </p:spPr>
        <p:txBody>
          <a:bodyPr tIns="38804"/>
          <a:lstStyle/>
          <a:p>
            <a:pPr algn="l" eaLnBrk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dirty="0" smtClean="0"/>
              <a:t> </a:t>
            </a:r>
            <a:r>
              <a:rPr lang="en-US" sz="4900" b="1" dirty="0" smtClean="0"/>
              <a:t> </a:t>
            </a:r>
            <a:r>
              <a:rPr lang="en-US" sz="4900" dirty="0" smtClean="0">
                <a:solidFill>
                  <a:srgbClr val="FFFFFF"/>
                </a:solidFill>
                <a:latin typeface="Arial Black" charset="0"/>
              </a:rPr>
              <a:t>GWASpi</a:t>
            </a:r>
            <a:br>
              <a:rPr lang="en-US" sz="4900" dirty="0" smtClean="0">
                <a:solidFill>
                  <a:srgbClr val="FFFFFF"/>
                </a:solidFill>
                <a:latin typeface="Arial Black" charset="0"/>
              </a:rPr>
            </a:br>
            <a:endParaRPr lang="en-US" sz="1400" dirty="0" smtClean="0">
              <a:solidFill>
                <a:srgbClr val="FFFFFF"/>
              </a:solidFill>
              <a:latin typeface="Arial Black" charset="0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481138"/>
            <a:ext cx="9070975" cy="2933700"/>
          </a:xfrm>
        </p:spPr>
        <p:txBody>
          <a:bodyPr tIns="35276"/>
          <a:lstStyle/>
          <a:p>
            <a:pPr marL="0" indent="0" algn="ctr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4000" b="1" smtClean="0">
                <a:solidFill>
                  <a:srgbClr val="99284C"/>
                </a:solidFill>
              </a:rPr>
              <a:t>G</a:t>
            </a:r>
            <a:r>
              <a:rPr lang="en-US" sz="4000" b="1" smtClean="0"/>
              <a:t>enome-</a:t>
            </a:r>
            <a:r>
              <a:rPr lang="en-US" sz="4000" b="1" smtClean="0">
                <a:solidFill>
                  <a:srgbClr val="99284C"/>
                </a:solidFill>
              </a:rPr>
              <a:t>W</a:t>
            </a:r>
            <a:r>
              <a:rPr lang="en-US" sz="4000" b="1" smtClean="0"/>
              <a:t>ide </a:t>
            </a:r>
            <a:r>
              <a:rPr lang="en-US" sz="4000" b="1" smtClean="0">
                <a:solidFill>
                  <a:srgbClr val="99284C"/>
                </a:solidFill>
              </a:rPr>
              <a:t>A</a:t>
            </a:r>
            <a:r>
              <a:rPr lang="en-US" sz="4000" b="1" smtClean="0"/>
              <a:t>ssociation </a:t>
            </a:r>
            <a:r>
              <a:rPr lang="en-US" sz="4000" b="1" smtClean="0">
                <a:solidFill>
                  <a:srgbClr val="99284C"/>
                </a:solidFill>
              </a:rPr>
              <a:t>S</a:t>
            </a:r>
            <a:r>
              <a:rPr lang="en-US" sz="4000" b="1" smtClean="0"/>
              <a:t>tudies </a:t>
            </a:r>
            <a:r>
              <a:rPr lang="en-US" sz="4000" b="1" smtClean="0">
                <a:solidFill>
                  <a:srgbClr val="99284C"/>
                </a:solidFill>
              </a:rPr>
              <a:t>Pi</a:t>
            </a:r>
            <a:r>
              <a:rPr lang="en-US" sz="4000" b="1" smtClean="0"/>
              <a:t>peline</a:t>
            </a:r>
          </a:p>
          <a:p>
            <a:pPr marL="0" indent="0" algn="ctr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mtClean="0"/>
              <a:t>A desktop application for genome-wide SNP analysis and management featuring state-of-the-art storage technologies</a:t>
            </a: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4500" y="4414838"/>
            <a:ext cx="2879725" cy="203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740150" y="4557713"/>
            <a:ext cx="2743200" cy="174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819900" y="4435475"/>
            <a:ext cx="2879725" cy="1992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65113"/>
            <a:ext cx="9575800" cy="841375"/>
          </a:xfrm>
        </p:spPr>
        <p:txBody>
          <a:bodyPr/>
          <a:lstStyle/>
          <a:p>
            <a:pPr algn="l" eaLnBrk="1">
              <a:lnSpc>
                <a:spcPct val="118000"/>
              </a:lnSpc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sz="3600" smtClean="0">
                <a:solidFill>
                  <a:srgbClr val="FFFFFF"/>
                </a:solidFill>
                <a:latin typeface="Arial Black" charset="0"/>
              </a:rPr>
              <a:t>  </a:t>
            </a:r>
            <a:r>
              <a:rPr lang="en-US" sz="3200" smtClean="0">
                <a:solidFill>
                  <a:srgbClr val="FFFFFF"/>
                </a:solidFill>
                <a:latin typeface="Arial Black" charset="0"/>
              </a:rPr>
              <a:t>GWASpi does the indexing</a:t>
            </a: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692275"/>
            <a:ext cx="9070975" cy="5097463"/>
          </a:xfrm>
        </p:spPr>
        <p:txBody>
          <a:bodyPr/>
          <a:lstStyle/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800" dirty="0" smtClean="0"/>
              <a:t>In </a:t>
            </a:r>
            <a:r>
              <a:rPr lang="en-US" sz="2800" dirty="0" err="1" smtClean="0"/>
              <a:t>GWASpi</a:t>
            </a:r>
            <a:r>
              <a:rPr lang="en-US" sz="2800" dirty="0" smtClean="0"/>
              <a:t>, indexing is done automatically following the standard methodology: by chromosome and physical position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800" dirty="0" smtClean="0"/>
              <a:t>Metadata is collected from annotation files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800" dirty="0" smtClean="0"/>
              <a:t>Sample data (affection, phenotypes...) can be updated easily as these are stored in an </a:t>
            </a:r>
            <a:r>
              <a:rPr lang="en-US" sz="2800" smtClean="0"/>
              <a:t>SQL database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800" smtClean="0"/>
              <a:t>Additional </a:t>
            </a:r>
            <a:r>
              <a:rPr lang="en-US" sz="2800" dirty="0" smtClean="0"/>
              <a:t>indexing can be built-in (by </a:t>
            </a:r>
            <a:r>
              <a:rPr lang="en-US" sz="2800" dirty="0" err="1" smtClean="0"/>
              <a:t>Interactome</a:t>
            </a:r>
            <a:r>
              <a:rPr lang="en-US" sz="2800" dirty="0" smtClean="0"/>
              <a:t> maps, metabolic pathway maps, gene networks....)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>
          <a:xfrm>
            <a:off x="-107950" y="309563"/>
            <a:ext cx="9575800" cy="796925"/>
          </a:xfrm>
        </p:spPr>
        <p:txBody>
          <a:bodyPr tIns="31748"/>
          <a:lstStyle/>
          <a:p>
            <a:pPr algn="l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sz="3600" b="1" smtClean="0"/>
              <a:t>  </a:t>
            </a:r>
            <a:r>
              <a:rPr lang="en-US" sz="3200" smtClean="0">
                <a:solidFill>
                  <a:srgbClr val="FFFFFF"/>
                </a:solidFill>
                <a:latin typeface="Arial Black" charset="0"/>
              </a:rPr>
              <a:t>Currently accepted import formats</a:t>
            </a: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695450"/>
            <a:ext cx="9070975" cy="5688013"/>
          </a:xfrm>
        </p:spPr>
        <p:txBody>
          <a:bodyPr tIns="26457"/>
          <a:lstStyle/>
          <a:p>
            <a:pPr marL="0" indent="0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3000" dirty="0" smtClean="0"/>
              <a:t>Import formats include, besides </a:t>
            </a:r>
            <a:r>
              <a:rPr lang="en-US" sz="3000" dirty="0" err="1" smtClean="0"/>
              <a:t>GWASpi’s</a:t>
            </a:r>
            <a:r>
              <a:rPr lang="en-US" sz="3000" dirty="0" smtClean="0"/>
              <a:t> own </a:t>
            </a:r>
            <a:r>
              <a:rPr lang="en-US" sz="3000" dirty="0" err="1" smtClean="0"/>
              <a:t>NetCDF</a:t>
            </a:r>
            <a:r>
              <a:rPr lang="en-US" sz="3000" dirty="0" smtClean="0"/>
              <a:t> format:</a:t>
            </a:r>
          </a:p>
          <a:p>
            <a:pPr marL="830263" lvl="1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smtClean="0"/>
              <a:t>PLINK</a:t>
            </a:r>
          </a:p>
          <a:p>
            <a:pPr marL="830263" lvl="1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err="1" smtClean="0"/>
              <a:t>Affymetrix</a:t>
            </a:r>
            <a:r>
              <a:rPr lang="en-US" sz="2400" dirty="0" smtClean="0"/>
              <a:t> GenomeWide6 export format</a:t>
            </a:r>
          </a:p>
          <a:p>
            <a:pPr marL="830263" lvl="1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err="1" smtClean="0"/>
              <a:t>Illumina</a:t>
            </a:r>
            <a:r>
              <a:rPr lang="en-US" sz="2400" dirty="0" smtClean="0"/>
              <a:t> (LGEN export format based on PLINK)</a:t>
            </a:r>
          </a:p>
          <a:p>
            <a:pPr marL="830263" lvl="1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smtClean="0"/>
              <a:t>BEAGLE</a:t>
            </a:r>
          </a:p>
          <a:p>
            <a:pPr marL="830263" lvl="1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smtClean="0"/>
              <a:t>HAPMAP</a:t>
            </a:r>
          </a:p>
          <a:p>
            <a:pPr marL="830263" lvl="1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smtClean="0"/>
              <a:t>HGDP supplement1</a:t>
            </a:r>
          </a:p>
          <a:p>
            <a:pPr marL="830263" lvl="1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smtClean="0"/>
              <a:t>… and growing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-107950" y="309563"/>
            <a:ext cx="9575800" cy="796925"/>
          </a:xfrm>
        </p:spPr>
        <p:txBody>
          <a:bodyPr tIns="31748"/>
          <a:lstStyle/>
          <a:p>
            <a:pPr algn="l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sz="3600" b="1" smtClean="0"/>
              <a:t>  </a:t>
            </a:r>
            <a:r>
              <a:rPr lang="en-US" sz="3200" smtClean="0">
                <a:solidFill>
                  <a:srgbClr val="FFFFFF"/>
                </a:solidFill>
                <a:latin typeface="Arial Black" charset="0"/>
              </a:rPr>
              <a:t>Currently available export formats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479550"/>
            <a:ext cx="9070975" cy="5757863"/>
          </a:xfrm>
        </p:spPr>
        <p:txBody>
          <a:bodyPr tIns="26457"/>
          <a:lstStyle/>
          <a:p>
            <a:pPr marL="0" indent="0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3000" dirty="0" smtClean="0"/>
              <a:t>Export formats include, on top of </a:t>
            </a:r>
            <a:r>
              <a:rPr lang="en-US" sz="3000" dirty="0" err="1" smtClean="0"/>
              <a:t>GWASpi’s</a:t>
            </a:r>
            <a:r>
              <a:rPr lang="en-US" sz="3000" dirty="0" smtClean="0"/>
              <a:t> matrix files:</a:t>
            </a:r>
          </a:p>
          <a:p>
            <a:pPr marL="830263" lvl="1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smtClean="0"/>
              <a:t>PLINK</a:t>
            </a:r>
          </a:p>
          <a:p>
            <a:pPr marL="830263" lvl="1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smtClean="0"/>
              <a:t>Transposed PLINK</a:t>
            </a:r>
          </a:p>
          <a:p>
            <a:pPr marL="830263" lvl="1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smtClean="0"/>
              <a:t>BEAGLE</a:t>
            </a:r>
          </a:p>
          <a:p>
            <a:pPr marL="830263" lvl="1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smtClean="0"/>
              <a:t>MACH</a:t>
            </a:r>
          </a:p>
          <a:p>
            <a:pPr marL="830263" lvl="1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smtClean="0"/>
              <a:t>A flat-text, header and index including matrix format, for easy work with spreadsheets and Perl scripts. </a:t>
            </a:r>
          </a:p>
          <a:p>
            <a:pPr marL="0" indent="0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3000" dirty="0" smtClean="0"/>
              <a:t>The inclusion of new formats is straight-forward and more can be added per request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>
          <a:xfrm>
            <a:off x="-107950" y="133350"/>
            <a:ext cx="9575800" cy="1149350"/>
          </a:xfrm>
        </p:spPr>
        <p:txBody>
          <a:bodyPr tIns="31748"/>
          <a:lstStyle/>
          <a:p>
            <a:pPr algn="l" eaLnBrk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sz="3600" b="1" smtClean="0"/>
              <a:t>  </a:t>
            </a:r>
            <a:r>
              <a:rPr lang="en-US" sz="3200" smtClean="0">
                <a:solidFill>
                  <a:srgbClr val="FFFFFF"/>
                </a:solidFill>
                <a:latin typeface="Arial Black" charset="0"/>
              </a:rPr>
              <a:t>Available Quality Controls and</a:t>
            </a:r>
            <a:br>
              <a:rPr lang="en-US" sz="3200" smtClean="0">
                <a:solidFill>
                  <a:srgbClr val="FFFFFF"/>
                </a:solidFill>
                <a:latin typeface="Arial Black" charset="0"/>
              </a:rPr>
            </a:br>
            <a:r>
              <a:rPr lang="en-US" sz="3200" smtClean="0">
                <a:solidFill>
                  <a:srgbClr val="FFFFFF"/>
                </a:solidFill>
                <a:latin typeface="Arial Black" charset="0"/>
              </a:rPr>
              <a:t>  Analysis</a:t>
            </a: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31963"/>
            <a:ext cx="9070975" cy="5757862"/>
          </a:xfrm>
        </p:spPr>
        <p:txBody>
          <a:bodyPr tIns="26457"/>
          <a:lstStyle/>
          <a:p>
            <a:pPr marL="430213" indent="-322263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3000" dirty="0" err="1" smtClean="0"/>
              <a:t>GWASpi</a:t>
            </a:r>
            <a:r>
              <a:rPr lang="en-US" sz="3000" dirty="0" smtClean="0"/>
              <a:t> currently allows following Quality Controls</a:t>
            </a:r>
          </a:p>
          <a:p>
            <a:pPr marL="830263" lvl="1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600" dirty="0" smtClean="0"/>
              <a:t>Sample missing genotypes ratio</a:t>
            </a:r>
          </a:p>
          <a:p>
            <a:pPr marL="830263" lvl="1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600" dirty="0" smtClean="0"/>
              <a:t>SNP missing genotypes ratio</a:t>
            </a:r>
          </a:p>
          <a:p>
            <a:pPr marL="830263" lvl="1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600" dirty="0" smtClean="0"/>
              <a:t>SNP mismatch check</a:t>
            </a:r>
          </a:p>
          <a:p>
            <a:pPr marL="830263" lvl="1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600" dirty="0" smtClean="0"/>
              <a:t>Hardy-Weinberg Test</a:t>
            </a:r>
          </a:p>
          <a:p>
            <a:pPr marL="830263" lvl="1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600" dirty="0" err="1" smtClean="0"/>
              <a:t>Heterozygosity</a:t>
            </a:r>
            <a:r>
              <a:rPr lang="en-US" sz="2600" dirty="0" smtClean="0"/>
              <a:t> Test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-107950" y="133350"/>
            <a:ext cx="9575800" cy="1149350"/>
          </a:xfrm>
        </p:spPr>
        <p:txBody>
          <a:bodyPr tIns="31748"/>
          <a:lstStyle/>
          <a:p>
            <a:pPr algn="l" eaLnBrk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sz="3600" b="1" smtClean="0"/>
              <a:t>  </a:t>
            </a:r>
            <a:r>
              <a:rPr lang="en-US" sz="3200" smtClean="0">
                <a:solidFill>
                  <a:srgbClr val="FFFFFF"/>
                </a:solidFill>
                <a:latin typeface="Arial Black" charset="0"/>
              </a:rPr>
              <a:t>Available Quality Controls and</a:t>
            </a:r>
            <a:br>
              <a:rPr lang="en-US" sz="3200" smtClean="0">
                <a:solidFill>
                  <a:srgbClr val="FFFFFF"/>
                </a:solidFill>
                <a:latin typeface="Arial Black" charset="0"/>
              </a:rPr>
            </a:br>
            <a:r>
              <a:rPr lang="en-US" sz="3200" smtClean="0">
                <a:solidFill>
                  <a:srgbClr val="FFFFFF"/>
                </a:solidFill>
                <a:latin typeface="Arial Black" charset="0"/>
              </a:rPr>
              <a:t>  Analysis</a:t>
            </a: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31963"/>
            <a:ext cx="9070975" cy="5757862"/>
          </a:xfrm>
        </p:spPr>
        <p:txBody>
          <a:bodyPr tIns="26457"/>
          <a:lstStyle/>
          <a:p>
            <a:pPr marL="430213" indent="-322263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3000" dirty="0" smtClean="0"/>
              <a:t>Analysis available</a:t>
            </a:r>
          </a:p>
          <a:p>
            <a:pPr marL="830263" lvl="1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600" dirty="0" smtClean="0"/>
              <a:t>Allelic Association Test</a:t>
            </a:r>
          </a:p>
          <a:p>
            <a:pPr marL="830263" lvl="1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600" dirty="0" err="1" smtClean="0"/>
              <a:t>Genotipic</a:t>
            </a:r>
            <a:r>
              <a:rPr lang="en-US" sz="2600" dirty="0" smtClean="0"/>
              <a:t> Association Test</a:t>
            </a:r>
          </a:p>
          <a:p>
            <a:pPr marL="830263" lvl="1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600" dirty="0" smtClean="0"/>
              <a:t>Cochran-</a:t>
            </a:r>
            <a:r>
              <a:rPr lang="en-US" sz="2600" dirty="0" err="1" smtClean="0"/>
              <a:t>Armitage</a:t>
            </a:r>
            <a:r>
              <a:rPr lang="en-US" sz="2600" dirty="0" smtClean="0"/>
              <a:t> Trend Test</a:t>
            </a:r>
          </a:p>
          <a:p>
            <a:pPr marL="830263" lvl="1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600" dirty="0" err="1" smtClean="0"/>
              <a:t>Zoomable</a:t>
            </a:r>
            <a:r>
              <a:rPr lang="en-US" sz="2600" dirty="0" smtClean="0"/>
              <a:t> and clickable Manhattan plots</a:t>
            </a:r>
          </a:p>
          <a:p>
            <a:pPr marL="830263" lvl="1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600" dirty="0" smtClean="0"/>
              <a:t>QQ plots</a:t>
            </a:r>
          </a:p>
          <a:p>
            <a:pPr marL="830263" lvl="1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600" dirty="0" smtClean="0"/>
              <a:t>Links results to Ensembl and NCBI databases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1016" y="133350"/>
            <a:ext cx="9575800" cy="1149350"/>
          </a:xfrm>
        </p:spPr>
        <p:txBody>
          <a:bodyPr tIns="31748"/>
          <a:lstStyle/>
          <a:p>
            <a:pPr algn="l" eaLnBrk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sz="3600" b="1" dirty="0" smtClean="0"/>
              <a:t>  </a:t>
            </a:r>
            <a:r>
              <a:rPr lang="en-US" sz="3200" dirty="0" smtClean="0">
                <a:solidFill>
                  <a:srgbClr val="FFFFFF"/>
                </a:solidFill>
                <a:latin typeface="Arial Black" charset="0"/>
              </a:rPr>
              <a:t>How does it look like?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79872" y="1619597"/>
            <a:ext cx="7704856" cy="527572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1016" y="133350"/>
            <a:ext cx="9575800" cy="1149350"/>
          </a:xfrm>
        </p:spPr>
        <p:txBody>
          <a:bodyPr tIns="31748"/>
          <a:lstStyle/>
          <a:p>
            <a:pPr algn="l" eaLnBrk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sz="3600" b="1" dirty="0" smtClean="0"/>
              <a:t>  </a:t>
            </a:r>
            <a:r>
              <a:rPr lang="en-US" sz="3200" dirty="0" smtClean="0">
                <a:solidFill>
                  <a:srgbClr val="FFFFFF"/>
                </a:solidFill>
                <a:latin typeface="Arial Black" charset="0"/>
              </a:rPr>
              <a:t>How does it look like?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5816" y="1691605"/>
            <a:ext cx="8972966" cy="547260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1016" y="133350"/>
            <a:ext cx="9575800" cy="1149350"/>
          </a:xfrm>
        </p:spPr>
        <p:txBody>
          <a:bodyPr tIns="31748"/>
          <a:lstStyle/>
          <a:p>
            <a:pPr algn="l" eaLnBrk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sz="3600" b="1" dirty="0" smtClean="0"/>
              <a:t>  </a:t>
            </a:r>
            <a:r>
              <a:rPr lang="en-US" sz="3200" dirty="0" smtClean="0">
                <a:solidFill>
                  <a:srgbClr val="FFFFFF"/>
                </a:solidFill>
                <a:latin typeface="Arial Black" charset="0"/>
              </a:rPr>
              <a:t>How does it look like?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760" y="1835621"/>
            <a:ext cx="9760945" cy="527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C:\Users\Arcadi\Arcadi's Stuff\Projectes\2006 TECT Cooperacio\THE G-PROJECT\2009 Collaboration\Analysis\Median_Part_25-25\OUTSTANDING-RESULTS_median+t25b25\mx-88_op-390_t25b25_med_rrp_gains_manhtt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448023" y="2411685"/>
            <a:ext cx="7159653" cy="417646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1016" y="133350"/>
            <a:ext cx="9575800" cy="1149350"/>
          </a:xfrm>
        </p:spPr>
        <p:txBody>
          <a:bodyPr tIns="31748"/>
          <a:lstStyle/>
          <a:p>
            <a:pPr algn="l" eaLnBrk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sz="3600" b="1" dirty="0" smtClean="0"/>
              <a:t>  </a:t>
            </a:r>
            <a:r>
              <a:rPr lang="en-US" sz="3200" dirty="0" smtClean="0">
                <a:solidFill>
                  <a:srgbClr val="FFFFFF"/>
                </a:solidFill>
                <a:latin typeface="Arial Black" charset="0"/>
              </a:rPr>
              <a:t>How does it look like?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760" y="1835621"/>
            <a:ext cx="9760945" cy="527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928100" cy="1171575"/>
          </a:xfrm>
        </p:spPr>
        <p:txBody>
          <a:bodyPr tIns="31748"/>
          <a:lstStyle/>
          <a:p>
            <a:pPr algn="l" eaLnBrk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3600" b="1" dirty="0" smtClean="0"/>
              <a:t>  </a:t>
            </a:r>
            <a:r>
              <a:rPr lang="en-US" sz="3600" dirty="0" smtClean="0">
                <a:solidFill>
                  <a:srgbClr val="FFFFFF"/>
                </a:solidFill>
                <a:latin typeface="Arial Black" charset="0"/>
              </a:rPr>
              <a:t>How fast is it? Remember BAU…</a:t>
            </a:r>
            <a:endParaRPr lang="en-US" sz="3200" dirty="0" smtClean="0">
              <a:solidFill>
                <a:srgbClr val="FFFFFF"/>
              </a:solidFill>
              <a:latin typeface="Arial Black" charset="0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350" y="1447800"/>
            <a:ext cx="10058400" cy="5989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6"/>
          <p:cNvSpPr>
            <a:spLocks noChangeArrowheads="1"/>
          </p:cNvSpPr>
          <p:nvPr/>
        </p:nvSpPr>
        <p:spPr bwMode="auto">
          <a:xfrm>
            <a:off x="719832" y="1560432"/>
            <a:ext cx="8736542" cy="502771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pic>
        <p:nvPicPr>
          <p:cNvPr id="32773" name="Picture 13"/>
          <p:cNvPicPr>
            <a:picLocks noChangeAspect="1" noChangeArrowheads="1"/>
          </p:cNvPicPr>
          <p:nvPr/>
        </p:nvPicPr>
        <p:blipFill>
          <a:blip r:embed="rId3" cstate="screen"/>
          <a:srcRect l="32574" t="5601"/>
          <a:stretch>
            <a:fillRect/>
          </a:stretch>
        </p:blipFill>
        <p:spPr bwMode="auto">
          <a:xfrm>
            <a:off x="840053" y="1763613"/>
            <a:ext cx="8545780" cy="424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 Box 14"/>
          <p:cNvSpPr txBox="1">
            <a:spLocks noChangeArrowheads="1"/>
          </p:cNvSpPr>
          <p:nvPr/>
        </p:nvSpPr>
        <p:spPr bwMode="auto">
          <a:xfrm>
            <a:off x="1366836" y="6154487"/>
            <a:ext cx="2970340" cy="41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s-ES" sz="2200" b="1" dirty="0" err="1"/>
              <a:t>Monogenic</a:t>
            </a:r>
            <a:r>
              <a:rPr lang="es-ES" sz="2200" b="1" dirty="0"/>
              <a:t> </a:t>
            </a:r>
            <a:r>
              <a:rPr lang="es-ES" sz="2200" b="1" dirty="0" err="1"/>
              <a:t>diseases</a:t>
            </a:r>
            <a:endParaRPr lang="es-ES" sz="2200" b="1" dirty="0"/>
          </a:p>
        </p:txBody>
      </p:sp>
      <p:sp>
        <p:nvSpPr>
          <p:cNvPr id="32775" name="Text Box 15"/>
          <p:cNvSpPr txBox="1">
            <a:spLocks noChangeArrowheads="1"/>
          </p:cNvSpPr>
          <p:nvPr/>
        </p:nvSpPr>
        <p:spPr bwMode="auto">
          <a:xfrm>
            <a:off x="5992372" y="6154487"/>
            <a:ext cx="2668975" cy="41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s-ES" sz="2200" b="1" dirty="0" err="1"/>
              <a:t>Complex</a:t>
            </a:r>
            <a:r>
              <a:rPr lang="es-ES" sz="2200" b="1" dirty="0"/>
              <a:t> </a:t>
            </a:r>
            <a:r>
              <a:rPr lang="es-ES" sz="2200" b="1" dirty="0" err="1"/>
              <a:t>diseases</a:t>
            </a:r>
            <a:endParaRPr lang="es-ES" sz="2200" b="1" dirty="0"/>
          </a:p>
        </p:txBody>
      </p:sp>
      <p:sp>
        <p:nvSpPr>
          <p:cNvPr id="10" name="Rectangle 1"/>
          <p:cNvSpPr txBox="1">
            <a:spLocks noChangeArrowheads="1"/>
          </p:cNvSpPr>
          <p:nvPr/>
        </p:nvSpPr>
        <p:spPr>
          <a:xfrm>
            <a:off x="0" y="115888"/>
            <a:ext cx="8891588" cy="1171575"/>
          </a:xfrm>
          <a:prstGeom prst="rect">
            <a:avLst/>
          </a:prstGeom>
        </p:spPr>
        <p:txBody>
          <a:bodyPr tIns="31748" anchor="ctr"/>
          <a:lstStyle/>
          <a:p>
            <a:pPr marL="0" marR="0" lvl="0" indent="0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lang="en-US" sz="3200" kern="0" dirty="0" smtClean="0">
                <a:solidFill>
                  <a:srgbClr val="FFFFFF"/>
                </a:solidFill>
                <a:latin typeface="Arial Black" charset="0"/>
                <a:ea typeface="+mj-ea"/>
                <a:cs typeface="+mj-cs"/>
              </a:rPr>
              <a:t>Why Genomes? D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+mj-ea"/>
                <a:cs typeface="+mj-cs"/>
              </a:rPr>
              <a:t>isease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92088"/>
            <a:ext cx="9539288" cy="989012"/>
          </a:xfrm>
        </p:spPr>
        <p:txBody>
          <a:bodyPr tIns="31748"/>
          <a:lstStyle/>
          <a:p>
            <a:pPr algn="l" eaLnBrk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sz="3600" b="1" smtClean="0"/>
              <a:t>  </a:t>
            </a:r>
            <a:r>
              <a:rPr lang="en-US" sz="3200" smtClean="0">
                <a:solidFill>
                  <a:srgbClr val="FFFFFF"/>
                </a:solidFill>
                <a:latin typeface="Arial Black" charset="0"/>
              </a:rPr>
              <a:t>GWASpi speed comparison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4763" y="1427163"/>
            <a:ext cx="10058401" cy="5788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5016500" y="5160963"/>
            <a:ext cx="5113338" cy="198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66161" rIns="89991" bIns="44996"/>
          <a:lstStyle/>
          <a:p>
            <a:pPr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</a:tabLst>
            </a:pPr>
            <a:r>
              <a:rPr lang="en-US" sz="2400">
                <a:solidFill>
                  <a:srgbClr val="000000"/>
                </a:solidFill>
              </a:rPr>
              <a:t>Processing time is </a:t>
            </a:r>
            <a:r>
              <a:rPr lang="en-US" sz="2400" b="1">
                <a:solidFill>
                  <a:srgbClr val="000000"/>
                </a:solidFill>
              </a:rPr>
              <a:t>2 orders of magnitude</a:t>
            </a:r>
            <a:r>
              <a:rPr lang="en-US" sz="2400">
                <a:solidFill>
                  <a:srgbClr val="000000"/>
                </a:solidFill>
              </a:rPr>
              <a:t> shorter than BAU workflow mentioned before, using identical raw data and hardware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30175"/>
            <a:ext cx="9575800" cy="1171575"/>
          </a:xfrm>
        </p:spPr>
        <p:txBody>
          <a:bodyPr tIns="31748"/>
          <a:lstStyle/>
          <a:p>
            <a:pPr algn="l" eaLnBrk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sz="3600" b="1" smtClean="0"/>
              <a:t>  </a:t>
            </a:r>
            <a:r>
              <a:rPr lang="en-US" sz="3200" smtClean="0">
                <a:solidFill>
                  <a:srgbClr val="FFFFFF"/>
                </a:solidFill>
                <a:latin typeface="Arial Black" charset="0"/>
              </a:rPr>
              <a:t>How well does it fare?</a:t>
            </a: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835150"/>
            <a:ext cx="9070975" cy="5224463"/>
          </a:xfrm>
        </p:spPr>
        <p:txBody>
          <a:bodyPr tIns="24693"/>
          <a:lstStyle/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smtClean="0"/>
              <a:t>It does the GWAS fast (1-12 hours, from load to graphics and tables included)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smtClean="0"/>
              <a:t>Keeps track of your data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smtClean="0"/>
              <a:t>Robust data management (extract, merge, export)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smtClean="0"/>
              <a:t>Guides the user through contextual help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smtClean="0"/>
              <a:t>Flexible and extendable, due to state-of-the-art database technology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smtClean="0"/>
              <a:t>It scales!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smtClean="0"/>
              <a:t>Has integrated reporting and charting tools</a:t>
            </a:r>
          </a:p>
          <a:p>
            <a:pPr marL="430213" indent="-322263" eaLnBrk="1"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2400" dirty="0" smtClean="0"/>
              <a:t>Is designed to allow for command-line and parallelization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73025"/>
            <a:ext cx="9539288" cy="1262063"/>
          </a:xfrm>
        </p:spPr>
        <p:txBody>
          <a:bodyPr tIns="31748"/>
          <a:lstStyle/>
          <a:p>
            <a:pPr algn="l" eaLnBrk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sz="3600" b="1" smtClean="0"/>
              <a:t>  </a:t>
            </a:r>
            <a:r>
              <a:rPr lang="en-US" sz="3200" smtClean="0">
                <a:solidFill>
                  <a:srgbClr val="FFFFFF"/>
                </a:solidFill>
                <a:latin typeface="Arial Black" charset="0"/>
              </a:rPr>
              <a:t>GWASpi performance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0038" y="1766888"/>
            <a:ext cx="4498975" cy="457200"/>
          </a:xfrm>
        </p:spPr>
        <p:txBody>
          <a:bodyPr tIns="22930"/>
          <a:lstStyle/>
          <a:p>
            <a:pPr marL="430213" indent="-322263" eaLnBrk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en-US" sz="2600" dirty="0" smtClean="0"/>
              <a:t>RAM usage by Nº of SNPs</a:t>
            </a: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38213" y="2498725"/>
            <a:ext cx="3541712" cy="2576513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pic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5040312" y="1745506"/>
            <a:ext cx="4680520" cy="738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2930" rIns="0" bIns="0"/>
          <a:lstStyle/>
          <a:p>
            <a:pPr algn="ctr">
              <a:spcAft>
                <a:spcPts val="1425"/>
              </a:spcAft>
              <a:buSzPct val="45000"/>
              <a:tabLst>
                <a:tab pos="722313" algn="l"/>
                <a:tab pos="1446213" algn="l"/>
                <a:tab pos="2170113" algn="l"/>
                <a:tab pos="2894013" algn="l"/>
              </a:tabLst>
            </a:pPr>
            <a:r>
              <a:rPr lang="en-US" sz="2600" dirty="0">
                <a:solidFill>
                  <a:srgbClr val="000000"/>
                </a:solidFill>
              </a:rPr>
              <a:t>Disk usage by Nº of Genotypes</a:t>
            </a:r>
          </a:p>
        </p:txBody>
      </p:sp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32413" y="2560638"/>
            <a:ext cx="3986212" cy="2538412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pic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685800" y="5473700"/>
            <a:ext cx="4002088" cy="188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60870" rIns="89991" bIns="44996"/>
          <a:lstStyle/>
          <a:p>
            <a:pPr algn="ctr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Number of SNPs 		RAM [MB]</a:t>
            </a:r>
          </a:p>
          <a:p>
            <a:pPr algn="ctr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890.000			</a:t>
            </a:r>
            <a:r>
              <a:rPr lang="en-US" sz="1600" dirty="0" smtClean="0">
                <a:solidFill>
                  <a:srgbClr val="000000"/>
                </a:solidFill>
              </a:rPr>
              <a:t>1000</a:t>
            </a:r>
            <a:endParaRPr lang="en-US" sz="1600" dirty="0">
              <a:solidFill>
                <a:srgbClr val="000000"/>
              </a:solidFill>
            </a:endParaRPr>
          </a:p>
          <a:p>
            <a:pPr algn="ctr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2.610.000 			3900</a:t>
            </a:r>
          </a:p>
          <a:p>
            <a:pPr algn="ctr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3.880.000 			6000</a:t>
            </a:r>
          </a:p>
        </p:txBody>
      </p:sp>
      <p:sp>
        <p:nvSpPr>
          <p:cNvPr id="31752" name="Text Box 7"/>
          <p:cNvSpPr txBox="1">
            <a:spLocks noChangeArrowheads="1"/>
          </p:cNvSpPr>
          <p:nvPr/>
        </p:nvSpPr>
        <p:spPr bwMode="auto">
          <a:xfrm>
            <a:off x="5486400" y="5546725"/>
            <a:ext cx="3657600" cy="858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60870" rIns="89991" bIns="44996"/>
          <a:lstStyle/>
          <a:p>
            <a:pPr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</a:pPr>
            <a:r>
              <a:rPr lang="en-US">
                <a:solidFill>
                  <a:srgbClr val="000000"/>
                </a:solidFill>
              </a:rPr>
              <a:t>A genotype matrix 2.61*10⁶ SNPs and 1053 samples large occupies 5.5GB on disk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73025"/>
            <a:ext cx="9539288" cy="1262063"/>
          </a:xfrm>
        </p:spPr>
        <p:txBody>
          <a:bodyPr tIns="31748"/>
          <a:lstStyle/>
          <a:p>
            <a:pPr algn="l" eaLnBrk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sz="3600" b="1" dirty="0" smtClean="0"/>
              <a:t>  </a:t>
            </a:r>
            <a:r>
              <a:rPr lang="en-US" sz="3200" dirty="0" smtClean="0">
                <a:solidFill>
                  <a:srgbClr val="FFFFFF"/>
                </a:solidFill>
                <a:latin typeface="Arial Black" charset="0"/>
              </a:rPr>
              <a:t>GWASpi scalability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00038" y="1766888"/>
            <a:ext cx="920477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2930" rIns="0" bIns="0" numCol="1" anchor="t" anchorCtr="0" compatLnSpc="1">
            <a:prstTxWarp prst="textNoShape">
              <a:avLst/>
            </a:prstTxWarp>
          </a:bodyPr>
          <a:lstStyle/>
          <a:p>
            <a:pPr marR="0" lvl="0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Times New Roman" pitchFamily="16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So. If you have ultra-sequenced </a:t>
            </a:r>
            <a:r>
              <a:rPr lang="en-US" sz="2600" kern="0" dirty="0" smtClean="0">
                <a:solidFill>
                  <a:srgbClr val="000000"/>
                </a:solidFill>
                <a:latin typeface="+mn-lt"/>
                <a:ea typeface="+mn-ea"/>
              </a:rPr>
              <a:t>1000 individuals, and called, say, 10 million heterozygous positions, you need approx. 16 </a:t>
            </a:r>
            <a:r>
              <a:rPr lang="en-US" sz="2600" kern="0" dirty="0" err="1" smtClean="0">
                <a:solidFill>
                  <a:srgbClr val="000000"/>
                </a:solidFill>
                <a:latin typeface="+mn-lt"/>
                <a:ea typeface="+mn-ea"/>
              </a:rPr>
              <a:t>Gb</a:t>
            </a:r>
            <a:r>
              <a:rPr lang="en-US" sz="2600" kern="0" dirty="0" smtClean="0">
                <a:solidFill>
                  <a:srgbClr val="000000"/>
                </a:solidFill>
                <a:latin typeface="+mn-lt"/>
                <a:ea typeface="+mn-ea"/>
              </a:rPr>
              <a:t> of RAM and 10Gb HDD. Of course you can do better with more, and of course this is easy to get…</a:t>
            </a: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120" y="3451440"/>
            <a:ext cx="6984528" cy="392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9575800" cy="1149350"/>
          </a:xfrm>
        </p:spPr>
        <p:txBody>
          <a:bodyPr/>
          <a:lstStyle/>
          <a:p>
            <a:pPr algn="l" eaLnBrk="1">
              <a:lnSpc>
                <a:spcPct val="118000"/>
              </a:lnSpc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</a:pPr>
            <a:r>
              <a:rPr lang="en-US" sz="3200" smtClean="0">
                <a:solidFill>
                  <a:srgbClr val="FFFFFF"/>
                </a:solidFill>
                <a:latin typeface="Arial Black" charset="0"/>
              </a:rPr>
              <a:t>  GWASpi overview (so far)</a:t>
            </a:r>
            <a:br>
              <a:rPr lang="en-US" sz="3200" smtClean="0">
                <a:solidFill>
                  <a:srgbClr val="FFFFFF"/>
                </a:solidFill>
                <a:latin typeface="Arial Black" charset="0"/>
              </a:rPr>
            </a:br>
            <a:r>
              <a:rPr lang="en-US" sz="3200" smtClean="0">
                <a:solidFill>
                  <a:srgbClr val="FFFFFF"/>
                </a:solidFill>
                <a:latin typeface="Arial Black" charset="0"/>
              </a:rPr>
              <a:t>  www.gwaspi.org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2088" y="1479550"/>
            <a:ext cx="9683750" cy="6053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323850" y="1655763"/>
            <a:ext cx="4535488" cy="2408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59105" rIns="89991" bIns="44996"/>
          <a:lstStyle/>
          <a:p>
            <a:pPr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 Lets you load data from your genotyping platform and process it at the click of a button</a:t>
            </a:r>
          </a:p>
          <a:p>
            <a:pPr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 Accepts most common formats and technologies</a:t>
            </a:r>
          </a:p>
          <a:p>
            <a:pPr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 Can be run on any typical PC or Mac (Java)</a:t>
            </a:r>
          </a:p>
          <a:p>
            <a:pPr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 Scalable to very large datasets keeping processing times under control</a:t>
            </a:r>
          </a:p>
          <a:p>
            <a:pPr>
              <a:buSzPct val="45000"/>
              <a:buFont typeface="Wingdings" charset="2"/>
              <a:buChar char="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 Easy to use!</a:t>
            </a:r>
          </a:p>
          <a:p>
            <a:pPr>
              <a:buClrTx/>
              <a:buSzTx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buClrTx/>
              <a:buSzTx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504825" y="539750"/>
            <a:ext cx="9070975" cy="1262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38804" rIns="0" bIns="0" anchor="ctr"/>
          <a:lstStyle/>
          <a:p>
            <a:pPr algn="ctr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</a:pPr>
            <a:r>
              <a:rPr lang="en-US" sz="4400" b="1">
                <a:solidFill>
                  <a:srgbClr val="FFFFFF"/>
                </a:solidFill>
              </a:rPr>
              <a:t>Thank you !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124950" y="4418013"/>
            <a:ext cx="720725" cy="927100"/>
          </a:xfrm>
          <a:prstGeom prst="rect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117013" y="2484438"/>
            <a:ext cx="720725" cy="809625"/>
          </a:xfrm>
          <a:prstGeom prst="rect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6661150" y="2700338"/>
            <a:ext cx="2382838" cy="557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44996" rIns="89991" bIns="44996"/>
          <a:lstStyle/>
          <a:p>
            <a:pPr algn="r">
              <a:lnSpc>
                <a:spcPct val="118000"/>
              </a:lnSpc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</a:tabLst>
            </a:pPr>
            <a:r>
              <a:rPr lang="en-US">
                <a:solidFill>
                  <a:srgbClr val="000000"/>
                </a:solidFill>
                <a:latin typeface="Arial Black" charset="0"/>
              </a:rPr>
              <a:t>Fernando Muñiz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624638" y="4679950"/>
            <a:ext cx="2382837" cy="557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44996" rIns="89991" bIns="44996"/>
          <a:lstStyle/>
          <a:p>
            <a:pPr algn="r">
              <a:lnSpc>
                <a:spcPct val="118000"/>
              </a:lnSpc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</a:tabLst>
            </a:pPr>
            <a:r>
              <a:rPr lang="en-US">
                <a:solidFill>
                  <a:srgbClr val="000000"/>
                </a:solidFill>
                <a:latin typeface="Arial Black" charset="0"/>
              </a:rPr>
              <a:t>Carlos Morcillo </a:t>
            </a:r>
          </a:p>
        </p:txBody>
      </p:sp>
      <p:pic>
        <p:nvPicPr>
          <p:cNvPr id="34823" name="Picture 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9124950" y="3381375"/>
            <a:ext cx="720725" cy="965200"/>
          </a:xfrm>
          <a:prstGeom prst="rect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</p:spPr>
      </p:pic>
      <p:sp>
        <p:nvSpPr>
          <p:cNvPr id="34824" name="Text Box 9"/>
          <p:cNvSpPr txBox="1">
            <a:spLocks noChangeArrowheads="1"/>
          </p:cNvSpPr>
          <p:nvPr/>
        </p:nvSpPr>
        <p:spPr bwMode="auto">
          <a:xfrm>
            <a:off x="6661150" y="3636963"/>
            <a:ext cx="2382838" cy="557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44996" rIns="89991" bIns="44996"/>
          <a:lstStyle/>
          <a:p>
            <a:pPr algn="r">
              <a:lnSpc>
                <a:spcPct val="118000"/>
              </a:lnSpc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</a:tabLst>
            </a:pPr>
            <a:r>
              <a:rPr lang="en-US">
                <a:solidFill>
                  <a:srgbClr val="000000"/>
                </a:solidFill>
                <a:latin typeface="Arial Black" charset="0"/>
              </a:rPr>
              <a:t>Angel Carreño</a:t>
            </a:r>
          </a:p>
        </p:txBody>
      </p:sp>
      <p:pic>
        <p:nvPicPr>
          <p:cNvPr id="34825" name="Picture 10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1113" y="6611938"/>
            <a:ext cx="10079037" cy="944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4826" name="Text Box 11"/>
          <p:cNvSpPr txBox="1">
            <a:spLocks noChangeArrowheads="1"/>
          </p:cNvSpPr>
          <p:nvPr/>
        </p:nvSpPr>
        <p:spPr bwMode="auto">
          <a:xfrm>
            <a:off x="0" y="-4763"/>
            <a:ext cx="4140200" cy="7969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18000"/>
              </a:lnSpc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</a:pPr>
            <a:r>
              <a:rPr lang="en-US" sz="3200">
                <a:solidFill>
                  <a:srgbClr val="FFFFFF"/>
                </a:solidFill>
                <a:latin typeface="Arial Black" charset="0"/>
              </a:rPr>
              <a:t>  www.gwaspi.org</a:t>
            </a:r>
          </a:p>
        </p:txBody>
      </p:sp>
      <p:pic>
        <p:nvPicPr>
          <p:cNvPr id="34827" name="Picture 11" descr="C:\Users\Arcadi\Arcadi's Stuff\Varis\Imatges\Grup Anavarro\2010-11-12_FotosGrup\Quiets_Grup2010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15900" y="2555875"/>
            <a:ext cx="4464050" cy="334803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4828" name="Text Box 11"/>
          <p:cNvSpPr txBox="1">
            <a:spLocks noChangeArrowheads="1"/>
          </p:cNvSpPr>
          <p:nvPr/>
        </p:nvSpPr>
        <p:spPr bwMode="auto">
          <a:xfrm>
            <a:off x="144463" y="1687513"/>
            <a:ext cx="4140200" cy="796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18000"/>
              </a:lnSpc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</a:pPr>
            <a:r>
              <a:rPr lang="en-US" sz="2400" b="1">
                <a:solidFill>
                  <a:srgbClr val="FFFFFF"/>
                </a:solidFill>
                <a:latin typeface="Arial Black" charset="0"/>
              </a:rPr>
              <a:t>The Navarro lab…</a:t>
            </a:r>
          </a:p>
        </p:txBody>
      </p:sp>
      <p:sp>
        <p:nvSpPr>
          <p:cNvPr id="34829" name="Text Box 11"/>
          <p:cNvSpPr txBox="1">
            <a:spLocks noChangeArrowheads="1"/>
          </p:cNvSpPr>
          <p:nvPr/>
        </p:nvSpPr>
        <p:spPr bwMode="auto">
          <a:xfrm>
            <a:off x="5795963" y="1687513"/>
            <a:ext cx="4140200" cy="796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18000"/>
              </a:lnSpc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</a:pPr>
            <a:r>
              <a:rPr lang="en-US" sz="2400" b="1">
                <a:solidFill>
                  <a:srgbClr val="FFFFFF"/>
                </a:solidFill>
                <a:latin typeface="Arial Black" charset="0"/>
              </a:rPr>
              <a:t>…specially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Line 12"/>
          <p:cNvSpPr>
            <a:spLocks noChangeShapeType="1"/>
          </p:cNvSpPr>
          <p:nvPr/>
        </p:nvSpPr>
        <p:spPr bwMode="auto">
          <a:xfrm flipH="1">
            <a:off x="400776" y="3112982"/>
            <a:ext cx="24502" cy="367834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100794" tIns="50397" rIns="100794" bIns="50397"/>
          <a:lstStyle/>
          <a:p>
            <a:endParaRPr lang="en-US"/>
          </a:p>
        </p:txBody>
      </p:sp>
      <p:sp>
        <p:nvSpPr>
          <p:cNvPr id="11269" name="Text Box 13"/>
          <p:cNvSpPr txBox="1">
            <a:spLocks noChangeArrowheads="1"/>
          </p:cNvSpPr>
          <p:nvPr/>
        </p:nvSpPr>
        <p:spPr bwMode="auto">
          <a:xfrm>
            <a:off x="73505" y="6906819"/>
            <a:ext cx="2699433" cy="54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eaLnBrk="0" hangingPunct="0"/>
            <a:r>
              <a:rPr lang="en-US" sz="3100" b="1" i="1" dirty="0" err="1">
                <a:solidFill>
                  <a:srgbClr val="006600"/>
                </a:solidFill>
              </a:rPr>
              <a:t>Cytogenetics</a:t>
            </a:r>
            <a:endParaRPr lang="en-US" sz="3100" b="1" i="1" dirty="0">
              <a:solidFill>
                <a:srgbClr val="006600"/>
              </a:solidFill>
            </a:endParaRPr>
          </a:p>
        </p:txBody>
      </p:sp>
      <p:sp>
        <p:nvSpPr>
          <p:cNvPr id="11270" name="Line 14"/>
          <p:cNvSpPr>
            <a:spLocks noChangeShapeType="1"/>
          </p:cNvSpPr>
          <p:nvPr/>
        </p:nvSpPr>
        <p:spPr bwMode="auto">
          <a:xfrm flipH="1">
            <a:off x="9515340" y="2001780"/>
            <a:ext cx="14001" cy="4087824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</p:spPr>
        <p:txBody>
          <a:bodyPr lIns="100794" tIns="50397" rIns="100794" bIns="50397"/>
          <a:lstStyle/>
          <a:p>
            <a:endParaRPr lang="en-US"/>
          </a:p>
        </p:txBody>
      </p:sp>
      <p:sp>
        <p:nvSpPr>
          <p:cNvPr id="11271" name="Text Box 15"/>
          <p:cNvSpPr txBox="1">
            <a:spLocks noChangeArrowheads="1"/>
          </p:cNvSpPr>
          <p:nvPr/>
        </p:nvSpPr>
        <p:spPr bwMode="auto">
          <a:xfrm>
            <a:off x="8022497" y="1429554"/>
            <a:ext cx="2079070" cy="54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eaLnBrk="0" hangingPunct="0"/>
            <a:r>
              <a:rPr lang="en-US" sz="3100" b="1" i="1" dirty="0">
                <a:solidFill>
                  <a:srgbClr val="006600"/>
                </a:solidFill>
              </a:rPr>
              <a:t>Sequence</a:t>
            </a:r>
          </a:p>
        </p:txBody>
      </p:sp>
      <p:sp>
        <p:nvSpPr>
          <p:cNvPr id="11272" name="Rectangle 16"/>
          <p:cNvSpPr>
            <a:spLocks noChangeArrowheads="1"/>
          </p:cNvSpPr>
          <p:nvPr/>
        </p:nvSpPr>
        <p:spPr bwMode="auto">
          <a:xfrm>
            <a:off x="833052" y="2061277"/>
            <a:ext cx="8545780" cy="494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/>
          <a:lstStyle/>
          <a:p>
            <a:pPr algn="ctr">
              <a:spcBef>
                <a:spcPct val="60000"/>
              </a:spcBef>
              <a:buClr>
                <a:srgbClr val="FF9900"/>
              </a:buClr>
              <a:buSzPct val="140000"/>
            </a:pPr>
            <a:r>
              <a:rPr lang="en-US" altLang="en-US" sz="2200" dirty="0">
                <a:solidFill>
                  <a:srgbClr val="000000"/>
                </a:solidFill>
              </a:rPr>
              <a:t>Single base-pair changes – point mutations (</a:t>
            </a:r>
            <a:r>
              <a:rPr lang="en-US" altLang="en-US" sz="2200" b="1" u="sng" dirty="0">
                <a:solidFill>
                  <a:srgbClr val="990000"/>
                </a:solidFill>
              </a:rPr>
              <a:t>SNPs</a:t>
            </a:r>
            <a:r>
              <a:rPr lang="en-US" altLang="en-US" sz="2200" dirty="0">
                <a:solidFill>
                  <a:srgbClr val="990000"/>
                </a:solidFill>
              </a:rPr>
              <a:t>, Single Nucleotide Polymorphisms: </a:t>
            </a:r>
            <a:r>
              <a:rPr lang="en-US" altLang="en-US" sz="2200" dirty="0" smtClean="0">
                <a:solidFill>
                  <a:srgbClr val="990000"/>
                </a:solidFill>
              </a:rPr>
              <a:t>&gt;3Mb </a:t>
            </a:r>
            <a:r>
              <a:rPr lang="en-US" altLang="en-US" sz="2200" dirty="0">
                <a:solidFill>
                  <a:srgbClr val="990000"/>
                </a:solidFill>
              </a:rPr>
              <a:t>diff between any two genomes</a:t>
            </a:r>
            <a:r>
              <a:rPr lang="en-US" altLang="en-US" sz="2200" dirty="0">
                <a:solidFill>
                  <a:srgbClr val="000000"/>
                </a:solidFill>
              </a:rPr>
              <a:t>)</a:t>
            </a:r>
          </a:p>
          <a:p>
            <a:pPr algn="ctr">
              <a:spcBef>
                <a:spcPct val="60000"/>
              </a:spcBef>
              <a:buClr>
                <a:srgbClr val="FF9900"/>
              </a:buClr>
              <a:buSzPct val="140000"/>
            </a:pPr>
            <a:r>
              <a:rPr lang="en-US" altLang="en-US" sz="2200" dirty="0">
                <a:solidFill>
                  <a:srgbClr val="000000"/>
                </a:solidFill>
              </a:rPr>
              <a:t>Small insertions/deletions– </a:t>
            </a:r>
            <a:r>
              <a:rPr lang="en-US" altLang="en-US" sz="2200" dirty="0" err="1">
                <a:solidFill>
                  <a:srgbClr val="000000"/>
                </a:solidFill>
              </a:rPr>
              <a:t>frameshift</a:t>
            </a:r>
            <a:r>
              <a:rPr lang="en-US" altLang="en-US" sz="2200" dirty="0">
                <a:solidFill>
                  <a:srgbClr val="000000"/>
                </a:solidFill>
              </a:rPr>
              <a:t>, microsatellite, </a:t>
            </a:r>
            <a:r>
              <a:rPr lang="en-US" altLang="en-US" sz="2200" dirty="0" err="1">
                <a:solidFill>
                  <a:srgbClr val="000000"/>
                </a:solidFill>
              </a:rPr>
              <a:t>minisatellite</a:t>
            </a:r>
            <a:r>
              <a:rPr lang="en-US" altLang="en-US" sz="2200" dirty="0">
                <a:solidFill>
                  <a:srgbClr val="000000"/>
                </a:solidFill>
              </a:rPr>
              <a:t> </a:t>
            </a:r>
          </a:p>
          <a:p>
            <a:pPr algn="ctr">
              <a:spcBef>
                <a:spcPct val="60000"/>
              </a:spcBef>
              <a:buClr>
                <a:srgbClr val="FF9900"/>
              </a:buClr>
              <a:buSzPct val="140000"/>
            </a:pPr>
            <a:r>
              <a:rPr lang="en-US" altLang="en-US" sz="2200" dirty="0">
                <a:solidFill>
                  <a:srgbClr val="000000"/>
                </a:solidFill>
              </a:rPr>
              <a:t>Mobile elements—</a:t>
            </a:r>
            <a:r>
              <a:rPr lang="en-US" altLang="en-US" sz="2200" dirty="0" err="1">
                <a:solidFill>
                  <a:srgbClr val="000000"/>
                </a:solidFill>
              </a:rPr>
              <a:t>retroelement</a:t>
            </a:r>
            <a:r>
              <a:rPr lang="en-US" altLang="en-US" sz="2200" dirty="0">
                <a:solidFill>
                  <a:srgbClr val="000000"/>
                </a:solidFill>
              </a:rPr>
              <a:t> insertions (300bp -10 kb in size)</a:t>
            </a:r>
          </a:p>
          <a:p>
            <a:pPr algn="ctr">
              <a:spcBef>
                <a:spcPct val="60000"/>
              </a:spcBef>
              <a:buClr>
                <a:srgbClr val="FF9900"/>
              </a:buClr>
              <a:buSzPct val="140000"/>
            </a:pPr>
            <a:r>
              <a:rPr lang="en-US" altLang="en-US" sz="2200" dirty="0">
                <a:solidFill>
                  <a:srgbClr val="000000"/>
                </a:solidFill>
              </a:rPr>
              <a:t>Large-scale genomic variation (&gt;10 kb)</a:t>
            </a:r>
          </a:p>
          <a:p>
            <a:pPr lvl="1" algn="ctr">
              <a:spcBef>
                <a:spcPct val="60000"/>
              </a:spcBef>
              <a:buClr>
                <a:srgbClr val="FF9900"/>
              </a:buClr>
              <a:buSzPct val="140000"/>
            </a:pPr>
            <a:r>
              <a:rPr lang="en-US" altLang="en-US" sz="2200" dirty="0">
                <a:solidFill>
                  <a:srgbClr val="000000"/>
                </a:solidFill>
              </a:rPr>
              <a:t>Large-scale Deletions and Amplifications</a:t>
            </a:r>
          </a:p>
          <a:p>
            <a:pPr lvl="1" algn="ctr">
              <a:spcBef>
                <a:spcPct val="60000"/>
              </a:spcBef>
              <a:buClr>
                <a:srgbClr val="FF9900"/>
              </a:buClr>
              <a:buSzPct val="140000"/>
            </a:pPr>
            <a:r>
              <a:rPr lang="en-US" altLang="en-US" sz="2200" dirty="0">
                <a:solidFill>
                  <a:srgbClr val="800000"/>
                </a:solidFill>
              </a:rPr>
              <a:t>Segmental Duplications (SDs)</a:t>
            </a:r>
          </a:p>
          <a:p>
            <a:pPr lvl="1" algn="ctr">
              <a:spcBef>
                <a:spcPct val="60000"/>
              </a:spcBef>
              <a:buClr>
                <a:srgbClr val="FF9900"/>
              </a:buClr>
              <a:buSzPct val="140000"/>
            </a:pPr>
            <a:r>
              <a:rPr lang="en-US" altLang="en-US" sz="2200" dirty="0">
                <a:solidFill>
                  <a:srgbClr val="800000"/>
                </a:solidFill>
              </a:rPr>
              <a:t>Copy Number Variations (CNVs)</a:t>
            </a:r>
            <a:endParaRPr lang="en-US" altLang="en-US" sz="2200" dirty="0">
              <a:solidFill>
                <a:srgbClr val="000000"/>
              </a:solidFill>
            </a:endParaRPr>
          </a:p>
          <a:p>
            <a:pPr algn="ctr">
              <a:spcBef>
                <a:spcPct val="60000"/>
              </a:spcBef>
              <a:buClr>
                <a:srgbClr val="FF9900"/>
              </a:buClr>
              <a:buSzPct val="140000"/>
            </a:pPr>
            <a:r>
              <a:rPr lang="en-US" altLang="en-US" sz="2200" dirty="0">
                <a:solidFill>
                  <a:srgbClr val="000000"/>
                </a:solidFill>
              </a:rPr>
              <a:t>Chromosomal variation—translocations, inversions, fusions. 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0" y="115888"/>
            <a:ext cx="8891588" cy="1171575"/>
          </a:xfrm>
          <a:prstGeom prst="rect">
            <a:avLst/>
          </a:prstGeom>
        </p:spPr>
        <p:txBody>
          <a:bodyPr tIns="31748" anchor="ctr"/>
          <a:lstStyle/>
          <a:p>
            <a:pPr marL="0" marR="0" lvl="0" indent="0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lang="en-US" sz="3200" kern="0" dirty="0" smtClean="0">
                <a:solidFill>
                  <a:srgbClr val="FFFFFF"/>
                </a:solidFill>
                <a:latin typeface="Arial Black" charset="0"/>
                <a:ea typeface="+mj-ea"/>
                <a:cs typeface="+mj-cs"/>
              </a:rPr>
              <a:t>Why Genomes? Genome Variation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 txBox="1">
            <a:spLocks noChangeArrowheads="1"/>
          </p:cNvSpPr>
          <p:nvPr/>
        </p:nvSpPr>
        <p:spPr>
          <a:xfrm>
            <a:off x="0" y="115888"/>
            <a:ext cx="8891588" cy="1171575"/>
          </a:xfrm>
          <a:prstGeom prst="rect">
            <a:avLst/>
          </a:prstGeom>
        </p:spPr>
        <p:txBody>
          <a:bodyPr tIns="31748" anchor="ctr"/>
          <a:lstStyle/>
          <a:p>
            <a:pPr marL="0" marR="0" lvl="0" indent="0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lang="en-US" sz="3200" kern="0" dirty="0" smtClean="0">
                <a:solidFill>
                  <a:srgbClr val="FFFFFF"/>
                </a:solidFill>
                <a:latin typeface="Arial Black" charset="0"/>
                <a:ea typeface="+mj-ea"/>
                <a:cs typeface="+mj-cs"/>
              </a:rPr>
              <a:t>Why Genomes? SNP Arrays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charset="0"/>
              <a:ea typeface="+mj-ea"/>
              <a:cs typeface="+mj-cs"/>
            </a:endParaRPr>
          </a:p>
        </p:txBody>
      </p:sp>
      <p:pic>
        <p:nvPicPr>
          <p:cNvPr id="7" name="Picture 4" descr="http://www.hematology.org/publications/hematologist/ND07/images/prchal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71600" y="2403697"/>
            <a:ext cx="3657600" cy="3608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8" descr="http://img.tfd.com/cde/_GNCHIP2.GIF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62600" y="2708497"/>
            <a:ext cx="3222625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04800" y="1870297"/>
            <a:ext cx="7543800" cy="4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 sz="2400" dirty="0">
                <a:latin typeface="Tahoma" charset="0"/>
              </a:rPr>
              <a:t>Arrays contain </a:t>
            </a:r>
            <a:r>
              <a:rPr lang="en-AU" sz="2400" dirty="0" smtClean="0">
                <a:latin typeface="Tahoma" charset="0"/>
              </a:rPr>
              <a:t>SNPs</a:t>
            </a:r>
            <a:r>
              <a:rPr lang="en-AU" sz="2400" dirty="0">
                <a:latin typeface="Tahoma" charset="0"/>
              </a:rPr>
              <a:t>… plus some other goodies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 txBox="1">
            <a:spLocks noChangeArrowheads="1"/>
          </p:cNvSpPr>
          <p:nvPr/>
        </p:nvSpPr>
        <p:spPr>
          <a:xfrm>
            <a:off x="0" y="115888"/>
            <a:ext cx="8891588" cy="1171575"/>
          </a:xfrm>
          <a:prstGeom prst="rect">
            <a:avLst/>
          </a:prstGeom>
        </p:spPr>
        <p:txBody>
          <a:bodyPr tIns="31748" anchor="ctr"/>
          <a:lstStyle/>
          <a:p>
            <a:pPr marL="0" marR="0" lvl="0" indent="0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</a:tabLst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lang="en-US" sz="3200" kern="0" dirty="0" smtClean="0">
                <a:solidFill>
                  <a:srgbClr val="FFFFFF"/>
                </a:solidFill>
                <a:latin typeface="Arial Black" charset="0"/>
                <a:ea typeface="+mj-ea"/>
                <a:cs typeface="+mj-cs"/>
              </a:rPr>
              <a:t>Why Genomes? Calling Genotypes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charset="0"/>
              <a:ea typeface="+mj-ea"/>
              <a:cs typeface="+mj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28216" y="2152997"/>
            <a:ext cx="6019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rgbClr val="0000FF"/>
                </a:solidFill>
                <a:latin typeface="Tahoma" charset="0"/>
                <a:cs typeface="Arial" charset="0"/>
              </a:rPr>
              <a:t>GATTTAGATC</a:t>
            </a:r>
            <a:r>
              <a:rPr lang="en-US" sz="3200" b="1" dirty="0">
                <a:solidFill>
                  <a:srgbClr val="FF0066"/>
                </a:solidFill>
                <a:latin typeface="Tahoma" charset="0"/>
                <a:cs typeface="Arial" charset="0"/>
              </a:rPr>
              <a:t>G</a:t>
            </a:r>
            <a:r>
              <a:rPr lang="en-US" sz="3200" b="1" dirty="0">
                <a:solidFill>
                  <a:srgbClr val="0000FF"/>
                </a:solidFill>
                <a:latin typeface="Tahoma" charset="0"/>
                <a:cs typeface="Arial" charset="0"/>
              </a:rPr>
              <a:t>CGATAGAG</a:t>
            </a:r>
            <a:endParaRPr lang="en-US" sz="3200" b="1" dirty="0">
              <a:latin typeface="Tahoma" charset="0"/>
              <a:cs typeface="Arial" charset="0"/>
            </a:endParaRPr>
          </a:p>
          <a:p>
            <a:pPr algn="ctr" eaLnBrk="0" hangingPunct="0"/>
            <a:r>
              <a:rPr lang="en-US" sz="3200" b="1" dirty="0">
                <a:solidFill>
                  <a:srgbClr val="0000FF"/>
                </a:solidFill>
                <a:latin typeface="Tahoma" charset="0"/>
                <a:cs typeface="Arial" charset="0"/>
              </a:rPr>
              <a:t>GATTTAGATC</a:t>
            </a:r>
            <a:r>
              <a:rPr lang="en-US" sz="3200" b="1" dirty="0">
                <a:solidFill>
                  <a:srgbClr val="FF0066"/>
                </a:solidFill>
                <a:latin typeface="Tahoma" charset="0"/>
                <a:cs typeface="Arial" charset="0"/>
              </a:rPr>
              <a:t>T</a:t>
            </a:r>
            <a:r>
              <a:rPr lang="en-US" sz="3200" b="1" dirty="0">
                <a:solidFill>
                  <a:srgbClr val="0000FF"/>
                </a:solidFill>
                <a:latin typeface="Tahoma" charset="0"/>
                <a:cs typeface="Arial" charset="0"/>
              </a:rPr>
              <a:t>CGATAGAG</a:t>
            </a:r>
            <a:endParaRPr lang="en-US" sz="4400" b="1" dirty="0">
              <a:solidFill>
                <a:srgbClr val="00FF00"/>
              </a:solidFill>
              <a:latin typeface="Tahoma" charset="0"/>
              <a:cs typeface="Arial" charset="0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7243216" y="1619597"/>
            <a:ext cx="457200" cy="457200"/>
          </a:xfrm>
          <a:prstGeom prst="irregularSeal2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7319416" y="3143597"/>
            <a:ext cx="457200" cy="457200"/>
          </a:xfrm>
          <a:prstGeom prst="irregularSeal2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7090816" y="2000597"/>
            <a:ext cx="228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7167016" y="3067397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9832" y="3203773"/>
            <a:ext cx="3505200" cy="2136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871960" y="5436021"/>
            <a:ext cx="5638800" cy="1665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1863</Words>
  <Application>Microsoft Office PowerPoint</Application>
  <PresentationFormat>Personalizado</PresentationFormat>
  <Paragraphs>380</Paragraphs>
  <Slides>65</Slides>
  <Notes>60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65</vt:i4>
      </vt:variant>
    </vt:vector>
  </HeadingPairs>
  <TitlesOfParts>
    <vt:vector size="68" baseType="lpstr">
      <vt:lpstr>Tema de Office</vt:lpstr>
      <vt:lpstr>Diseño predeterminado</vt:lpstr>
      <vt:lpstr>6_Diseño predeterminado</vt:lpstr>
      <vt:lpstr>Diapositiva 1</vt:lpstr>
      <vt:lpstr>Diapositiva 2</vt:lpstr>
      <vt:lpstr>Diapositiva 3</vt:lpstr>
      <vt:lpstr>Diapositiva 4</vt:lpstr>
      <vt:lpstr>  GWASpi 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  GWAS, a popular analysis approach</vt:lpstr>
      <vt:lpstr>Diapositiva 32</vt:lpstr>
      <vt:lpstr>Diapositiva 33</vt:lpstr>
      <vt:lpstr>  And GWAS have only begun</vt:lpstr>
      <vt:lpstr>  GWAS, it can only get bigger…</vt:lpstr>
      <vt:lpstr>  What is the problem?</vt:lpstr>
      <vt:lpstr>  Adequate GWAS Methaphore...</vt:lpstr>
      <vt:lpstr>  BusinessAsUsual Example of a Pipeline</vt:lpstr>
      <vt:lpstr>  GWAS costs</vt:lpstr>
      <vt:lpstr>  Can you do this on a Desktop? Fast?</vt:lpstr>
      <vt:lpstr>  What data management approaches    are out there?</vt:lpstr>
      <vt:lpstr>  Wrong tools for our problem</vt:lpstr>
      <vt:lpstr>Shared problems</vt:lpstr>
      <vt:lpstr>Diapositiva 44</vt:lpstr>
      <vt:lpstr> An Array Oriented Scientific   Data format (NetCDF)</vt:lpstr>
      <vt:lpstr> Array Oriented Scientific    Data formats (NetCDF)</vt:lpstr>
      <vt:lpstr>  Enter GWASpi</vt:lpstr>
      <vt:lpstr>  Enter GWASpi</vt:lpstr>
      <vt:lpstr>  Sketch of a GWASpi NetCDF Matrix</vt:lpstr>
      <vt:lpstr>  GWASpi does the indexing</vt:lpstr>
      <vt:lpstr>  Currently accepted import formats</vt:lpstr>
      <vt:lpstr>  Currently available export formats</vt:lpstr>
      <vt:lpstr>  Available Quality Controls and   Analysis</vt:lpstr>
      <vt:lpstr>  Available Quality Controls and   Analysis</vt:lpstr>
      <vt:lpstr>  How does it look like?</vt:lpstr>
      <vt:lpstr>  How does it look like?</vt:lpstr>
      <vt:lpstr>  How does it look like?</vt:lpstr>
      <vt:lpstr>  How does it look like?</vt:lpstr>
      <vt:lpstr>  How fast is it? Remember BAU…</vt:lpstr>
      <vt:lpstr>  GWASpi speed comparison</vt:lpstr>
      <vt:lpstr>  How well does it fare?</vt:lpstr>
      <vt:lpstr>  GWASpi performance</vt:lpstr>
      <vt:lpstr>  GWASpi scalability</vt:lpstr>
      <vt:lpstr>  GWASpi overview (so far)   www.gwaspi.org</vt:lpstr>
      <vt:lpstr>Diapositiva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</dc:title>
  <dc:subject>&lt;a href="http://templates.redoffice.com/template/cateShow.php?class=mb&amp;categoryid=117&amp;sid=5809"&gt;Finance&lt;/a&gt;</dc:subject>
  <dc:creator>Fernando Muñiz</dc:creator>
  <cp:keywords>presentation background, Presentation, RedOfficeTemplates, Purple, Earth, Report, Finance, Redoffice Templates, Redoffice.com</cp:keywords>
  <dc:description>A glass ball lying on a &lt;a href="http://templates.redoffice.com/template/cateShow.php?class=mb&amp;categoryid=117&amp;sid=5809"&gt;finacial&lt;/a&gt; report. Nice template for presentations on finance, global finance, investment, commercial, etc.&lt;a href="http://templates.redoffice.com/template/cateShow.php?class=mb&amp;categoryid=117&amp;sid=5809"&gt;more about Finance Impress Templates&lt;/a&gt;.</dc:description>
  <cp:lastModifiedBy>Arcadi</cp:lastModifiedBy>
  <cp:revision>140</cp:revision>
  <cp:lastPrinted>1601-01-01T00:00:00Z</cp:lastPrinted>
  <dcterms:created xsi:type="dcterms:W3CDTF">2010-10-20T15:24:50Z</dcterms:created>
  <dcterms:modified xsi:type="dcterms:W3CDTF">2011-03-23T12:10:28Z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icense">
    <vt:lpwstr>&lt;a href="http://templates.services.openoffice.org/bsd-license"&gt;BSD&lt;/a&gt;</vt:lpwstr>
  </property>
</Properties>
</file>